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517" r:id="rId6"/>
    <p:sldId id="518" r:id="rId7"/>
    <p:sldId id="550" r:id="rId8"/>
    <p:sldId id="542" r:id="rId9"/>
    <p:sldId id="548" r:id="rId10"/>
    <p:sldId id="549" r:id="rId11"/>
    <p:sldId id="55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F64EA7-53BA-CC24-2FD2-876DFE8DBB01}" name="Michael Bisaga" initials="MB" userId="fbd2dbd1d8886ec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54B"/>
    <a:srgbClr val="FFE209"/>
    <a:srgbClr val="1C4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216" y="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0F724-F204-624E-ADE4-545BC2FD6E6E}" type="datetimeFigureOut">
              <a:rPr lang="en-US" smtClean="0"/>
              <a:t>4/30/24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38604-0558-384B-9BB4-65B21DB5B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1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AER Proceeding into Odours and Emissions in the Peace River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8604-0558-384B-9BB4-65B21DB5BE5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8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6265"/>
            <a:ext cx="12191999" cy="704155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216977"/>
            <a:ext cx="12192000" cy="1845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1608606"/>
            <a:ext cx="9144000" cy="737029"/>
          </a:xfrm>
        </p:spPr>
        <p:txBody>
          <a:bodyPr>
            <a:no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(Edit Title)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700" y="4141413"/>
            <a:ext cx="5061912" cy="19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2275539"/>
          </a:xfrm>
        </p:spPr>
        <p:txBody>
          <a:bodyPr anchor="b"/>
          <a:lstStyle>
            <a:lvl1pPr>
              <a:defRPr sz="3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62964"/>
            <a:ext cx="3932237" cy="2606024"/>
          </a:xfrm>
        </p:spPr>
        <p:txBody>
          <a:bodyPr/>
          <a:lstStyle>
            <a:lvl1pPr marL="0" indent="0">
              <a:buNone/>
              <a:defRPr sz="160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09767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894761"/>
            <a:ext cx="12192000" cy="1498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11555" y="5307711"/>
            <a:ext cx="2895601" cy="673098"/>
          </a:xfrm>
        </p:spPr>
        <p:txBody>
          <a:bodyPr anchor="b">
            <a:normAutofit/>
          </a:bodyPr>
          <a:lstStyle>
            <a:lvl1pPr>
              <a:defRPr sz="40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702" y="4894761"/>
            <a:ext cx="3800279" cy="1498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2125"/>
            <a:ext cx="10515599" cy="1325563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48" y="1834651"/>
            <a:ext cx="10515600" cy="4025485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</p:spTree>
    <p:extLst>
      <p:ext uri="{BB962C8B-B14F-4D97-AF65-F5344CB8AC3E}">
        <p14:creationId xmlns:p14="http://schemas.microsoft.com/office/powerpoint/2010/main" val="19992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90451"/>
            <a:ext cx="10509249" cy="1036177"/>
          </a:xfrm>
        </p:spPr>
        <p:txBody>
          <a:bodyPr anchor="b"/>
          <a:lstStyle>
            <a:lvl1pPr>
              <a:defRPr sz="60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25177"/>
            <a:ext cx="10515600" cy="120116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499522"/>
            <a:ext cx="10515599" cy="1325563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5485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5485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479425"/>
            <a:ext cx="10517187" cy="1325563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54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9375"/>
            <a:ext cx="5157787" cy="3346035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54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19375"/>
            <a:ext cx="5183188" cy="3346035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8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174" y="504825"/>
            <a:ext cx="10278625" cy="1325563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341625" y="2659372"/>
            <a:ext cx="5685215" cy="1325564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DFAAAB3-68FF-4402-B379-F0C88E675C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15640" y="315883"/>
            <a:ext cx="6065519" cy="59436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7425"/>
            <a:ext cx="3932237" cy="2275539"/>
          </a:xfrm>
        </p:spPr>
        <p:txBody>
          <a:bodyPr anchor="b"/>
          <a:lstStyle>
            <a:lvl1pPr>
              <a:defRPr sz="3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charset="0"/>
                <a:ea typeface="Verdana" charset="0"/>
                <a:cs typeface="Verdana" charset="0"/>
              </a:defRPr>
            </a:lvl1pPr>
            <a:lvl2pPr>
              <a:defRPr sz="2800">
                <a:latin typeface="Verdana" charset="0"/>
                <a:ea typeface="Verdana" charset="0"/>
                <a:cs typeface="Verdana" charset="0"/>
              </a:defRPr>
            </a:lvl2pPr>
            <a:lvl3pPr>
              <a:defRPr sz="2400">
                <a:latin typeface="Verdana" charset="0"/>
                <a:ea typeface="Verdana" charset="0"/>
                <a:cs typeface="Verdana" charset="0"/>
              </a:defRPr>
            </a:lvl3pPr>
            <a:lvl4pPr>
              <a:defRPr sz="2000">
                <a:latin typeface="Verdana" charset="0"/>
                <a:ea typeface="Verdana" charset="0"/>
                <a:cs typeface="Verdana" charset="0"/>
              </a:defRPr>
            </a:lvl4pPr>
            <a:lvl5pPr>
              <a:defRPr sz="2000">
                <a:latin typeface="Verdana" charset="0"/>
                <a:ea typeface="Verdana" charset="0"/>
                <a:cs typeface="Verdana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262964"/>
            <a:ext cx="3932237" cy="2606024"/>
          </a:xfrm>
        </p:spPr>
        <p:txBody>
          <a:bodyPr/>
          <a:lstStyle>
            <a:lvl1pPr marL="0" indent="0">
              <a:buNone/>
              <a:defRPr sz="160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694206"/>
            <a:ext cx="9144000" cy="737029"/>
          </a:xfrm>
        </p:spPr>
        <p:txBody>
          <a:bodyPr/>
          <a:lstStyle/>
          <a:p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AQHI Lantern Sponsorship</a:t>
            </a:r>
          </a:p>
          <a:p>
            <a:endParaRPr lang="en-US" b="1" dirty="0">
              <a:latin typeface="Verdana" charset="0"/>
              <a:ea typeface="Verdana" charset="0"/>
              <a:cs typeface="Verdana" charset="0"/>
            </a:endParaRPr>
          </a:p>
          <a:p>
            <a:endParaRPr lang="en-US" sz="2800" b="1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800" b="1" dirty="0">
                <a:latin typeface="Verdana" charset="0"/>
                <a:ea typeface="Verdana" charset="0"/>
                <a:cs typeface="Verdana" charset="0"/>
              </a:rPr>
              <a:t>PRAMP Board </a:t>
            </a:r>
            <a:r>
              <a:rPr lang="en-US" sz="2800" b="1" dirty="0"/>
              <a:t>Meeting</a:t>
            </a:r>
            <a:endParaRPr lang="en-US" sz="2800" b="1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800" b="1" dirty="0"/>
              <a:t>May 8, 2024</a:t>
            </a:r>
          </a:p>
        </p:txBody>
      </p:sp>
    </p:spTree>
    <p:extLst>
      <p:ext uri="{BB962C8B-B14F-4D97-AF65-F5344CB8AC3E}">
        <p14:creationId xmlns:p14="http://schemas.microsoft.com/office/powerpoint/2010/main" val="12095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DFF4E-0208-47E7-B674-1C427E73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499522"/>
            <a:ext cx="10515599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ED0E-827E-4D71-9FE0-97D4485B0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5485"/>
          </a:xfrm>
        </p:spPr>
        <p:txBody>
          <a:bodyPr>
            <a:normAutofit/>
          </a:bodyPr>
          <a:lstStyle/>
          <a:p>
            <a:r>
              <a:rPr lang="en-US" sz="2600"/>
              <a:t>In Feb 2024, the Board indicated an interest in a possible sponsorship program for AQHI lanterns</a:t>
            </a:r>
          </a:p>
          <a:p>
            <a:r>
              <a:rPr lang="en-US" sz="2600"/>
              <a:t>AQHI lanterns have been well-received</a:t>
            </a:r>
          </a:p>
          <a:p>
            <a:r>
              <a:rPr lang="en-US" sz="2600"/>
              <a:t>Currently have 4 in the region and 6 more ready to set up in new locations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19EEF3-5DD4-494A-91B9-43F18C395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825625"/>
            <a:ext cx="5181600" cy="402548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6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66BB5D-6C32-41D9-B352-69A461C4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499522"/>
            <a:ext cx="10728780" cy="1325563"/>
          </a:xfrm>
        </p:spPr>
        <p:txBody>
          <a:bodyPr/>
          <a:lstStyle/>
          <a:p>
            <a:r>
              <a:rPr lang="en-US" b="1" dirty="0"/>
              <a:t>Criteria for Lantern Locations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967AEC-22A3-A054-A7CD-AC175927E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54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Access to reliable power and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Visible to the public</a:t>
            </a:r>
          </a:p>
          <a:p>
            <a:r>
              <a:rPr lang="en-US" dirty="0"/>
              <a:t>Set back or in a spot where they are not likely to be jostled</a:t>
            </a:r>
          </a:p>
          <a:p>
            <a:r>
              <a:rPr lang="en-US" dirty="0"/>
              <a:t>A keen host organization</a:t>
            </a:r>
          </a:p>
          <a:p>
            <a:r>
              <a:rPr lang="en-US" dirty="0"/>
              <a:t>Distributed throughout the PRAMP region (ideally)</a:t>
            </a:r>
          </a:p>
          <a:p>
            <a:endParaRPr lang="en-US" dirty="0"/>
          </a:p>
        </p:txBody>
      </p:sp>
      <p:pic>
        <p:nvPicPr>
          <p:cNvPr id="6" name="Content Placeholder 5" descr="A person sitting in a chair&#10;&#10;Description automatically generated">
            <a:extLst>
              <a:ext uri="{FF2B5EF4-FFF2-40B4-BE49-F238E27FC236}">
                <a16:creationId xmlns:a16="http://schemas.microsoft.com/office/drawing/2014/main" id="{777E563C-5314-006F-D479-F93BAACDA1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50050" y="2328862"/>
            <a:ext cx="4025900" cy="3019425"/>
          </a:xfrm>
        </p:spPr>
      </p:pic>
    </p:spTree>
    <p:extLst>
      <p:ext uri="{BB962C8B-B14F-4D97-AF65-F5344CB8AC3E}">
        <p14:creationId xmlns:p14="http://schemas.microsoft.com/office/powerpoint/2010/main" val="16130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1B915FF-FD26-BE4A-8893-712ACA00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Sponsorship Considerations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0CAF0-D9AF-7D45-8790-A5999A514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145" y="1706930"/>
            <a:ext cx="7462608" cy="43999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1" dirty="0"/>
              <a:t>Maintaining AQHI lanterns will not be dependent on sponsorship</a:t>
            </a:r>
          </a:p>
          <a:p>
            <a:r>
              <a:rPr lang="en-US" dirty="0"/>
              <a:t>Sponsorship could be a small revenue stream for PRAMP and would facilitate increasing the number of lanterns and enhancing the program</a:t>
            </a:r>
          </a:p>
          <a:p>
            <a:r>
              <a:rPr lang="en-US" dirty="0"/>
              <a:t>Table-top lanterns cost ≅ $400*</a:t>
            </a:r>
          </a:p>
          <a:p>
            <a:r>
              <a:rPr lang="en-US" dirty="0"/>
              <a:t>Maintenance: occasional trouble-shooting; light bulb replacement</a:t>
            </a:r>
          </a:p>
        </p:txBody>
      </p:sp>
      <p:pic>
        <p:nvPicPr>
          <p:cNvPr id="9" name="Picture 8" descr="Checklist with solid fill">
            <a:extLst>
              <a:ext uri="{FF2B5EF4-FFF2-40B4-BE49-F238E27FC236}">
                <a16:creationId xmlns:a16="http://schemas.microsoft.com/office/drawing/2014/main" id="{C3A5F166-414A-4176-89A9-D2A210ADF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18615" y="1812390"/>
            <a:ext cx="2972971" cy="297297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F21B70-A94A-1AA7-37A2-F12B53DFFF48}"/>
              </a:ext>
            </a:extLst>
          </p:cNvPr>
          <p:cNvSpPr txBox="1"/>
          <p:nvPr/>
        </p:nvSpPr>
        <p:spPr>
          <a:xfrm>
            <a:off x="831849" y="5952997"/>
            <a:ext cx="8956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*If needed, internet connectivity may be enhanced for an annual fee of $150-$200 per year</a:t>
            </a:r>
          </a:p>
        </p:txBody>
      </p:sp>
    </p:spTree>
    <p:extLst>
      <p:ext uri="{BB962C8B-B14F-4D97-AF65-F5344CB8AC3E}">
        <p14:creationId xmlns:p14="http://schemas.microsoft.com/office/powerpoint/2010/main" val="16549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1B915FF-FD26-BE4A-8893-712ACA00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499522"/>
            <a:ext cx="10515599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Benefits for Sponsor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0CAF0-D9AF-7D45-8790-A5999A514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548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Plaque or sign acknowledging the sponsor with each sponsored lantern</a:t>
            </a:r>
          </a:p>
          <a:p>
            <a:r>
              <a:rPr lang="en-US" dirty="0"/>
              <a:t>Visible support for air quality and health awareness</a:t>
            </a:r>
          </a:p>
          <a:p>
            <a:r>
              <a:rPr lang="en-US" dirty="0"/>
              <a:t>Option to request a location for the sponsored lantern</a:t>
            </a:r>
          </a:p>
        </p:txBody>
      </p:sp>
      <p:pic>
        <p:nvPicPr>
          <p:cNvPr id="4" name="Content Placeholder 3" descr="A person sitting in a chair&#10;&#10;Description automatically generated">
            <a:extLst>
              <a:ext uri="{FF2B5EF4-FFF2-40B4-BE49-F238E27FC236}">
                <a16:creationId xmlns:a16="http://schemas.microsoft.com/office/drawing/2014/main" id="{17E05890-DD22-F129-33A2-BF2F26784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825625"/>
            <a:ext cx="5181600" cy="4025485"/>
          </a:xfrm>
          <a:noFill/>
        </p:spPr>
      </p:pic>
    </p:spTree>
    <p:extLst>
      <p:ext uri="{BB962C8B-B14F-4D97-AF65-F5344CB8AC3E}">
        <p14:creationId xmlns:p14="http://schemas.microsoft.com/office/powerpoint/2010/main" val="20347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1B915FF-FD26-BE4A-8893-712ACA00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Sponsorship Cost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0CAF0-D9AF-7D45-8790-A5999A5142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Option 1:</a:t>
            </a:r>
          </a:p>
          <a:p>
            <a:r>
              <a:rPr lang="en-US" dirty="0"/>
              <a:t>$500 per year for 1 lantern</a:t>
            </a:r>
          </a:p>
          <a:p>
            <a:r>
              <a:rPr lang="en-US" dirty="0"/>
              <a:t>$2000 per year for 5 lanterns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DB7AB5-08C2-8B2C-F98B-E72DB2521C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Option 2:</a:t>
            </a:r>
          </a:p>
          <a:p>
            <a:r>
              <a:rPr lang="en-US" dirty="0"/>
              <a:t>$750 per year for 1 lantern</a:t>
            </a:r>
          </a:p>
          <a:p>
            <a:r>
              <a:rPr lang="en-US" dirty="0"/>
              <a:t>$2000 per year for 3 lanterns</a:t>
            </a:r>
          </a:p>
        </p:txBody>
      </p:sp>
    </p:spTree>
    <p:extLst>
      <p:ext uri="{BB962C8B-B14F-4D97-AF65-F5344CB8AC3E}">
        <p14:creationId xmlns:p14="http://schemas.microsoft.com/office/powerpoint/2010/main" val="36403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1B915FF-FD26-BE4A-8893-712ACA00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499522"/>
            <a:ext cx="10515599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Program Enhancement</a:t>
            </a:r>
          </a:p>
        </p:txBody>
      </p:sp>
      <p:pic>
        <p:nvPicPr>
          <p:cNvPr id="4" name="Content Placeholder 3" descr="A hand holding a white container&#10;&#10;Description automatically generated">
            <a:extLst>
              <a:ext uri="{FF2B5EF4-FFF2-40B4-BE49-F238E27FC236}">
                <a16:creationId xmlns:a16="http://schemas.microsoft.com/office/drawing/2014/main" id="{F3F9BDB3-2D2D-C17E-580F-9D3416265E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105" y="1706357"/>
            <a:ext cx="2490619" cy="1934914"/>
          </a:xfr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0CAF0-D9AF-7D45-8790-A5999A514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1329" y="1551214"/>
            <a:ext cx="5816375" cy="45556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PRAMP is working toward having the AQHI lantern able to draw air quality data from </a:t>
            </a:r>
            <a:r>
              <a:rPr lang="en-US" dirty="0" err="1"/>
              <a:t>PurpleAir</a:t>
            </a:r>
            <a:r>
              <a:rPr lang="en-US" dirty="0"/>
              <a:t> sensors</a:t>
            </a:r>
          </a:p>
          <a:p>
            <a:r>
              <a:rPr lang="en-US" dirty="0"/>
              <a:t>This will allow an AQHI Lantern to show the air quality </a:t>
            </a:r>
            <a:r>
              <a:rPr lang="en-US" dirty="0" err="1"/>
              <a:t>colour</a:t>
            </a:r>
            <a:r>
              <a:rPr lang="en-US" dirty="0"/>
              <a:t> based on a </a:t>
            </a:r>
            <a:r>
              <a:rPr lang="en-US" dirty="0" err="1"/>
              <a:t>PurpleAir</a:t>
            </a:r>
            <a:r>
              <a:rPr lang="en-US" dirty="0"/>
              <a:t> sensor that is very close, rather than from the Portable AQHI Station in Grimshaw</a:t>
            </a:r>
          </a:p>
        </p:txBody>
      </p:sp>
      <p:pic>
        <p:nvPicPr>
          <p:cNvPr id="7" name="Picture 6" descr="A green and blue lamp&#10;&#10;Description automatically generated with medium confidence">
            <a:extLst>
              <a:ext uri="{FF2B5EF4-FFF2-40B4-BE49-F238E27FC236}">
                <a16:creationId xmlns:a16="http://schemas.microsoft.com/office/drawing/2014/main" id="{7DCC32A3-3A3B-08C4-BA8D-6B22FD444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980" y="1706357"/>
            <a:ext cx="1660581" cy="35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6396-E6BE-DF20-71D3-70246C11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Board Decision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9E2E05-98C6-97E7-7BA0-E53CE2FB4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Board’s views on:</a:t>
            </a:r>
          </a:p>
          <a:p>
            <a:pPr marL="514350" indent="-514350">
              <a:buAutoNum type="alphaLcParenR"/>
            </a:pPr>
            <a:r>
              <a:rPr lang="en-US" dirty="0"/>
              <a:t>Establishing a sponsorship program for AQHI lanterns?</a:t>
            </a:r>
          </a:p>
          <a:p>
            <a:pPr marL="514350" indent="-514350">
              <a:buAutoNum type="alphaLcParenR"/>
            </a:pPr>
            <a:r>
              <a:rPr lang="en-US" dirty="0"/>
              <a:t>Costs and benefits for a program? (if the Board wants to proceed with a sponsorship program)</a:t>
            </a:r>
          </a:p>
        </p:txBody>
      </p:sp>
    </p:spTree>
    <p:extLst>
      <p:ext uri="{BB962C8B-B14F-4D97-AF65-F5344CB8AC3E}">
        <p14:creationId xmlns:p14="http://schemas.microsoft.com/office/powerpoint/2010/main" val="11903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434343"/>
      </a:dk1>
      <a:lt1>
        <a:srgbClr val="FFFFFF"/>
      </a:lt1>
      <a:dk2>
        <a:srgbClr val="44546A"/>
      </a:dk2>
      <a:lt2>
        <a:srgbClr val="E7E6E6"/>
      </a:lt2>
      <a:accent1>
        <a:srgbClr val="1E4180"/>
      </a:accent1>
      <a:accent2>
        <a:srgbClr val="1E4180"/>
      </a:accent2>
      <a:accent3>
        <a:srgbClr val="A5A5A5"/>
      </a:accent3>
      <a:accent4>
        <a:srgbClr val="2D2D2D"/>
      </a:accent4>
      <a:accent5>
        <a:srgbClr val="4EB748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MP PPT Template - Version 1" id="{60B322DC-9561-3944-8A02-92FE61D73DFF}" vid="{09C995A8-F3A8-6946-A26F-E280B5857E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3ED68E86AC3240A9CB39AE4C346BEE" ma:contentTypeVersion="7" ma:contentTypeDescription="Create a new document." ma:contentTypeScope="" ma:versionID="f70b3bf77d300f49c3278bda0efc5c9f">
  <xsd:schema xmlns:xsd="http://www.w3.org/2001/XMLSchema" xmlns:xs="http://www.w3.org/2001/XMLSchema" xmlns:p="http://schemas.microsoft.com/office/2006/metadata/properties" xmlns:ns3="3789b104-14cd-4235-b81e-36aa6b5714c8" xmlns:ns4="54b6e011-c0a1-4956-8501-4e3e5a0ab37d" targetNamespace="http://schemas.microsoft.com/office/2006/metadata/properties" ma:root="true" ma:fieldsID="f211eaa658fc3bef47219bcbf7cb8b8b" ns3:_="" ns4:_="">
    <xsd:import namespace="3789b104-14cd-4235-b81e-36aa6b5714c8"/>
    <xsd:import namespace="54b6e011-c0a1-4956-8501-4e3e5a0ab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9b104-14cd-4235-b81e-36aa6b5714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6e011-c0a1-4956-8501-4e3e5a0ab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C3FA9F-5638-44F8-8293-1FCEA73BD0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172E7C-6E4A-48D2-8CC4-B20CFB1C14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9b104-14cd-4235-b81e-36aa6b5714c8"/>
    <ds:schemaRef ds:uri="54b6e011-c0a1-4956-8501-4e3e5a0ab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5D5EF3-16D3-417A-97A7-04DFE7F6A5C3}">
  <ds:schemaRefs>
    <ds:schemaRef ds:uri="http://www.w3.org/XML/1998/namespace"/>
    <ds:schemaRef ds:uri="3789b104-14cd-4235-b81e-36aa6b5714c8"/>
    <ds:schemaRef ds:uri="http://schemas.microsoft.com/office/2006/metadata/properties"/>
    <ds:schemaRef ds:uri="http://schemas.microsoft.com/office/2006/documentManagement/types"/>
    <ds:schemaRef ds:uri="http://purl.org/dc/elements/1.1/"/>
    <ds:schemaRef ds:uri="54b6e011-c0a1-4956-8501-4e3e5a0ab37d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10528</TotalTime>
  <Words>320</Words>
  <Application>Microsoft Macintosh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Verdana</vt:lpstr>
      <vt:lpstr>Office Theme</vt:lpstr>
      <vt:lpstr>PowerPoint Presentation</vt:lpstr>
      <vt:lpstr>Background</vt:lpstr>
      <vt:lpstr>Criteria for Lantern Locations</vt:lpstr>
      <vt:lpstr>Sponsorship Considerations</vt:lpstr>
      <vt:lpstr>Benefits for Sponsor</vt:lpstr>
      <vt:lpstr>Sponsorship Cost</vt:lpstr>
      <vt:lpstr>Program Enhancement</vt:lpstr>
      <vt:lpstr>Board Decision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Karla Reesor</dc:creator>
  <cp:keywords/>
  <dc:description/>
  <cp:lastModifiedBy>Karla Reesor</cp:lastModifiedBy>
  <cp:revision>313</cp:revision>
  <cp:lastPrinted>2018-09-05T20:41:32Z</cp:lastPrinted>
  <dcterms:created xsi:type="dcterms:W3CDTF">2017-07-06T22:45:05Z</dcterms:created>
  <dcterms:modified xsi:type="dcterms:W3CDTF">2024-04-30T23:41:44Z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0x0101009D3ED68E86AC3240A9CB39AE4C346BEE</vt:lpwstr>
  </property>
</Properties>
</file>