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539" r:id="rId6"/>
    <p:sldId id="541" r:id="rId7"/>
    <p:sldId id="540" r:id="rId8"/>
    <p:sldId id="551" r:id="rId9"/>
    <p:sldId id="548" r:id="rId10"/>
    <p:sldId id="547" r:id="rId11"/>
    <p:sldId id="549" r:id="rId12"/>
    <p:sldId id="265" r:id="rId13"/>
    <p:sldId id="5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F64EA7-53BA-CC24-2FD2-876DFE8DBB01}" name="Michael Bisaga" initials="MB" userId="fbd2dbd1d8886ec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54B"/>
    <a:srgbClr val="D2A000"/>
    <a:srgbClr val="ED23E3"/>
    <a:srgbClr val="F7DB0F"/>
    <a:srgbClr val="FFE209"/>
    <a:srgbClr val="1C4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391" autoAdjust="0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11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0F724-F204-624E-ADE4-545BC2FD6E6E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8604-0558-384B-9BB4-65B21DB5B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1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1A585-73BF-4E82-857A-8E8F6B229FD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427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6265"/>
            <a:ext cx="12191999" cy="704155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216977"/>
            <a:ext cx="12192000" cy="1845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1608606"/>
            <a:ext cx="9144000" cy="737029"/>
          </a:xfrm>
        </p:spPr>
        <p:txBody>
          <a:bodyPr>
            <a:no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(Edit Title)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00" y="4141413"/>
            <a:ext cx="5061912" cy="19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2275539"/>
          </a:xfrm>
        </p:spPr>
        <p:txBody>
          <a:bodyPr anchor="b"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62964"/>
            <a:ext cx="3932237" cy="2606024"/>
          </a:xfrm>
        </p:spPr>
        <p:txBody>
          <a:bodyPr/>
          <a:lstStyle>
            <a:lvl1pPr marL="0" indent="0"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09767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894761"/>
            <a:ext cx="12192000" cy="1498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11555" y="5307711"/>
            <a:ext cx="2895601" cy="673098"/>
          </a:xfrm>
        </p:spPr>
        <p:txBody>
          <a:bodyPr anchor="b">
            <a:normAutofit/>
          </a:bodyPr>
          <a:lstStyle>
            <a:lvl1pPr>
              <a:defRPr sz="4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702" y="4894761"/>
            <a:ext cx="3800279" cy="1498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125"/>
            <a:ext cx="10515599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48" y="1834651"/>
            <a:ext cx="10515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</p:spTree>
    <p:extLst>
      <p:ext uri="{BB962C8B-B14F-4D97-AF65-F5344CB8AC3E}">
        <p14:creationId xmlns:p14="http://schemas.microsoft.com/office/powerpoint/2010/main" val="19992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90451"/>
            <a:ext cx="10509249" cy="1036177"/>
          </a:xfrm>
        </p:spPr>
        <p:txBody>
          <a:bodyPr anchor="b"/>
          <a:lstStyle>
            <a:lvl1pPr>
              <a:defRPr sz="60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25177"/>
            <a:ext cx="10515600" cy="12011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499522"/>
            <a:ext cx="10515599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548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479425"/>
            <a:ext cx="10517187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54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9375"/>
            <a:ext cx="5157787" cy="334603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54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19375"/>
            <a:ext cx="5183188" cy="3346035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174" y="504825"/>
            <a:ext cx="10278625" cy="1325563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41625" y="2659372"/>
            <a:ext cx="5685215" cy="1325564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DFAAAB3-68FF-4402-B379-F0C88E675C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15640" y="315883"/>
            <a:ext cx="6065519" cy="59436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7425"/>
            <a:ext cx="3932237" cy="2275539"/>
          </a:xfrm>
        </p:spPr>
        <p:txBody>
          <a:bodyPr anchor="b"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charset="0"/>
                <a:ea typeface="Verdana" charset="0"/>
                <a:cs typeface="Verdana" charset="0"/>
              </a:defRPr>
            </a:lvl1pPr>
            <a:lvl2pPr>
              <a:defRPr sz="28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000">
                <a:latin typeface="Verdana" charset="0"/>
                <a:ea typeface="Verdana" charset="0"/>
                <a:cs typeface="Verdana" charset="0"/>
              </a:defRPr>
            </a:lvl4pPr>
            <a:lvl5pPr>
              <a:defRPr sz="2000">
                <a:latin typeface="Verdana" charset="0"/>
                <a:ea typeface="Verdana" charset="0"/>
                <a:cs typeface="Verdana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262964"/>
            <a:ext cx="3932237" cy="2606024"/>
          </a:xfrm>
        </p:spPr>
        <p:txBody>
          <a:bodyPr/>
          <a:lstStyle>
            <a:lvl1pPr marL="0" indent="0"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13323"/>
            <a:ext cx="3327400" cy="204977"/>
          </a:xfrm>
          <a:prstGeom prst="rect">
            <a:avLst/>
          </a:prstGeom>
          <a:noFill/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© Peace River Area Monitoring Program 2017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221162"/>
            <a:ext cx="770502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2119" y="221162"/>
            <a:ext cx="475329" cy="25838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14DD527-6721-F849-80C2-376166B39A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9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86740" y="694206"/>
            <a:ext cx="11018520" cy="737029"/>
          </a:xfrm>
        </p:spPr>
        <p:txBody>
          <a:bodyPr/>
          <a:lstStyle/>
          <a:p>
            <a:r>
              <a:rPr lang="en-US" sz="6000" b="1" dirty="0">
                <a:latin typeface="Verdana" charset="0"/>
                <a:ea typeface="Verdana" charset="0"/>
                <a:cs typeface="Verdana" charset="0"/>
              </a:rPr>
              <a:t>Network Assessment Introduction</a:t>
            </a:r>
          </a:p>
          <a:p>
            <a:r>
              <a:rPr lang="en-US" sz="2800" b="1" dirty="0">
                <a:latin typeface="Verdana" charset="0"/>
                <a:ea typeface="Verdana" charset="0"/>
                <a:cs typeface="Verdana" charset="0"/>
              </a:rPr>
              <a:t>Annual General Meeting</a:t>
            </a:r>
          </a:p>
          <a:p>
            <a:r>
              <a:rPr lang="en-US" sz="2000" b="1" dirty="0"/>
              <a:t>September 27, 2022</a:t>
            </a:r>
            <a:endParaRPr 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80550-8A3F-E04C-AFA3-3B4D14393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787" y="4442791"/>
            <a:ext cx="2216425" cy="14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A92D3-C585-98FB-42B4-47ECA675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00" y="1196341"/>
            <a:ext cx="11559600" cy="46637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Presentation of:</a:t>
            </a:r>
          </a:p>
          <a:p>
            <a:pPr lvl="1">
              <a:lnSpc>
                <a:spcPct val="100000"/>
              </a:lnSpc>
            </a:pPr>
            <a:r>
              <a:rPr lang="en-US" i="1" dirty="0"/>
              <a:t>“Peace River Area Monitoring Program (PRAMP) - Air Quality Monitoring Network Evaluation”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​Network Assessment results and recommendations </a:t>
            </a:r>
          </a:p>
          <a:p>
            <a:pPr>
              <a:lnSpc>
                <a:spcPct val="100000"/>
              </a:lnSpc>
            </a:pPr>
            <a:r>
              <a:rPr lang="en-US" dirty="0"/>
              <a:t>Are there any other factors that should be considered in the assessment?</a:t>
            </a:r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F2B71D-C548-7A3A-BF60-1F5FD71BB693}"/>
              </a:ext>
            </a:extLst>
          </p:cNvPr>
          <p:cNvSpPr txBox="1">
            <a:spLocks/>
          </p:cNvSpPr>
          <p:nvPr/>
        </p:nvSpPr>
        <p:spPr>
          <a:xfrm>
            <a:off x="289500" y="110486"/>
            <a:ext cx="11902500" cy="64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CA" sz="2800" b="1" dirty="0"/>
              <a:t>Network Assessment: Today</a:t>
            </a:r>
          </a:p>
        </p:txBody>
      </p:sp>
    </p:spTree>
    <p:extLst>
      <p:ext uri="{BB962C8B-B14F-4D97-AF65-F5344CB8AC3E}">
        <p14:creationId xmlns:p14="http://schemas.microsoft.com/office/powerpoint/2010/main" val="26114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092E3-A5C7-458F-BD7E-4BF1F809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00" y="110486"/>
            <a:ext cx="11902500" cy="641989"/>
          </a:xfrm>
        </p:spPr>
        <p:txBody>
          <a:bodyPr>
            <a:noAutofit/>
          </a:bodyPr>
          <a:lstStyle/>
          <a:p>
            <a:r>
              <a:rPr lang="en-CA" sz="2800" b="1" dirty="0"/>
              <a:t>Strategic Planning 2021: Looking Back, Looking Forward</a:t>
            </a:r>
          </a:p>
        </p:txBody>
      </p:sp>
      <p:pic>
        <p:nvPicPr>
          <p:cNvPr id="10" name="Picture 9" descr="A picture containing sky, grass, outdoor&#10;&#10;Description automatically generated">
            <a:extLst>
              <a:ext uri="{FF2B5EF4-FFF2-40B4-BE49-F238E27FC236}">
                <a16:creationId xmlns:a16="http://schemas.microsoft.com/office/drawing/2014/main" id="{F32EEC90-D517-464B-B599-39A62E7D8D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18" y="847915"/>
            <a:ext cx="4388566" cy="24688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6931C003-3C7C-4B54-9312-5A3FB3B99F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277" y="847915"/>
            <a:ext cx="4389120" cy="24688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4FE187-2993-48A9-A500-84ABBEB49C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518" y="3492531"/>
            <a:ext cx="4389122" cy="24688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picture containing outdoor, nature, sky, spring&#10;&#10;Description automatically generated">
            <a:extLst>
              <a:ext uri="{FF2B5EF4-FFF2-40B4-BE49-F238E27FC236}">
                <a16:creationId xmlns:a16="http://schemas.microsoft.com/office/drawing/2014/main" id="{847BA0E8-96CD-4739-A7D3-B09F8B7AE7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275" y="3492531"/>
            <a:ext cx="4389122" cy="24688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0927-F38F-F64E-AE25-2B2A68B49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99" y="1050878"/>
            <a:ext cx="11433927" cy="50496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Three planning discussions were held March, April and May 2021.  By consensus, PRAMP decided its future includes the following: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Work with Mercer; assess integration of Mercer monitoring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Conduct a Network Assessment with consideration of: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the level of monitoring appropriate for heavy oil production in light of the current conditions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Optimized integration of Mercer and PRC monitoring activities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Continued use of micro-sensors</a:t>
            </a:r>
            <a:endParaRPr lang="en-CA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93642F-C68F-9F47-1B4C-2A7ABA940B99}"/>
              </a:ext>
            </a:extLst>
          </p:cNvPr>
          <p:cNvSpPr txBox="1">
            <a:spLocks/>
          </p:cNvSpPr>
          <p:nvPr/>
        </p:nvSpPr>
        <p:spPr>
          <a:xfrm>
            <a:off x="289500" y="110486"/>
            <a:ext cx="11902500" cy="64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CA" sz="2800" b="1" dirty="0"/>
              <a:t>Strategic Planning 2021: New Direction</a:t>
            </a:r>
          </a:p>
        </p:txBody>
      </p:sp>
    </p:spTree>
    <p:extLst>
      <p:ext uri="{BB962C8B-B14F-4D97-AF65-F5344CB8AC3E}">
        <p14:creationId xmlns:p14="http://schemas.microsoft.com/office/powerpoint/2010/main" val="35597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B83DE-6CBF-40F9-92EB-92CAA0411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828" y="2003391"/>
            <a:ext cx="5508112" cy="3240414"/>
          </a:xfrm>
          <a:solidFill>
            <a:srgbClr val="FFE209"/>
          </a:solidFill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monitoring:</a:t>
            </a:r>
            <a:endParaRPr lang="en-CA" sz="3600" b="1" dirty="0">
              <a:solidFill>
                <a:srgbClr val="0A88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1900" b="1" dirty="0">
                <a:solidFill>
                  <a:srgbClr val="0A8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appropriate suite of parameters?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1900" b="1" dirty="0">
                <a:solidFill>
                  <a:srgbClr val="0A8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suitable locations?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1900" b="1" dirty="0">
                <a:solidFill>
                  <a:srgbClr val="0A8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an acceptable frequency?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1900" b="1" dirty="0">
                <a:solidFill>
                  <a:srgbClr val="0A8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right duration?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1900" b="1" dirty="0">
                <a:solidFill>
                  <a:srgbClr val="0A8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best methods?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CA" sz="1900" b="1" dirty="0">
                <a:solidFill>
                  <a:srgbClr val="0A88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correct technology?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CA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D6F0D-791B-458F-8321-B3B9EB1142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642" y="752474"/>
            <a:ext cx="5168963" cy="513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94D9F-7223-90B2-A39A-E59893CF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00" y="110486"/>
            <a:ext cx="11902500" cy="641989"/>
          </a:xfrm>
        </p:spPr>
        <p:txBody>
          <a:bodyPr>
            <a:noAutofit/>
          </a:bodyPr>
          <a:lstStyle/>
          <a:p>
            <a:r>
              <a:rPr lang="en-CA" sz="2800" b="1" dirty="0"/>
              <a:t>Network Assessment: Big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3E3A0-086B-46EF-8B70-3325B3B30618}"/>
              </a:ext>
            </a:extLst>
          </p:cNvPr>
          <p:cNvSpPr txBox="1"/>
          <p:nvPr/>
        </p:nvSpPr>
        <p:spPr>
          <a:xfrm>
            <a:off x="7812459" y="2471339"/>
            <a:ext cx="24673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dirty="0">
                <a:solidFill>
                  <a:srgbClr val="FFE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Continuous Improvement </a:t>
            </a:r>
          </a:p>
          <a:p>
            <a:pPr algn="ctr"/>
            <a:r>
              <a:rPr lang="en-CA" sz="2600" b="1" dirty="0">
                <a:solidFill>
                  <a:srgbClr val="FFE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&amp; Adaptive Management </a:t>
            </a:r>
          </a:p>
        </p:txBody>
      </p:sp>
    </p:spTree>
    <p:extLst>
      <p:ext uri="{BB962C8B-B14F-4D97-AF65-F5344CB8AC3E}">
        <p14:creationId xmlns:p14="http://schemas.microsoft.com/office/powerpoint/2010/main" val="2227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9F500-4FB5-F96B-DE51-03293D5ED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00" y="1036319"/>
            <a:ext cx="11483400" cy="522732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accent4"/>
                </a:solidFill>
              </a:rPr>
              <a:t>US EPA Network Assessment Guidance Document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4"/>
                </a:solidFill>
              </a:rPr>
              <a:t>PRIMARY MONITORING OBJECTIVES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accent4"/>
                </a:solidFill>
              </a:rPr>
              <a:t>data trends, spatial distribution, community monitoring needs, cumulative effects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4"/>
                </a:solidFill>
              </a:rPr>
              <a:t>SECONDARY MONITORING OBJECTIVES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accent4"/>
                </a:solidFill>
              </a:rPr>
              <a:t>air quality management obligations, modeling and remote sensing, regulatory compliance, transboundary transport, source identification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accent4"/>
                </a:solidFill>
              </a:rPr>
              <a:t>Emerging Issues for PRAMP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4"/>
                </a:solidFill>
              </a:rPr>
              <a:t>TIER ONE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accent4"/>
                </a:solidFill>
              </a:rPr>
              <a:t>The change in regional air quality, regional air quality improvements, AER Directive 84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4"/>
                </a:solidFill>
              </a:rPr>
              <a:t>TIER TWO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accent4"/>
                </a:solidFill>
              </a:rPr>
              <a:t>Optimized integration of Peace River Complex monitoring program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accent4"/>
                </a:solidFill>
              </a:rPr>
              <a:t>Optimized integration of Mercer Peace River Mill monitoring program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chemeClr val="accent4"/>
                </a:solidFill>
              </a:rPr>
              <a:t>TIER THREE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accent4"/>
                </a:solidFill>
              </a:rPr>
              <a:t>Consideration of air quality monitoring‐deficient areas adjacent to PRAMP.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>
                <a:solidFill>
                  <a:schemeClr val="accent4"/>
                </a:solidFill>
              </a:rPr>
              <a:t>New technologies, including micro‐sensors.</a:t>
            </a:r>
            <a:endParaRPr lang="en-CA" dirty="0">
              <a:solidFill>
                <a:schemeClr val="accent4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819FF6-30E4-05A3-E10B-0BFD017E5FA0}"/>
              </a:ext>
            </a:extLst>
          </p:cNvPr>
          <p:cNvSpPr txBox="1">
            <a:spLocks/>
          </p:cNvSpPr>
          <p:nvPr/>
        </p:nvSpPr>
        <p:spPr>
          <a:xfrm>
            <a:off x="289500" y="110486"/>
            <a:ext cx="11902500" cy="64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CA" sz="2800" b="1" dirty="0"/>
              <a:t>Network Assessment: Design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3746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9F500-4FB5-F96B-DE51-03293D5ED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500" y="1036319"/>
            <a:ext cx="11483400" cy="522732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accent4"/>
                </a:solidFill>
              </a:rPr>
              <a:t>US EPA Network Assessment Guidance Document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rgbClr val="ED23E3"/>
                </a:solidFill>
              </a:rPr>
              <a:t>PRIMARY MONITORING OBJECTIVES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/>
              <a:t>data trends, spatial distribution, community monitoring needs, cumulative effects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rgbClr val="ED23E3"/>
                </a:solidFill>
              </a:rPr>
              <a:t>SECONDARY MONITORING OBJECTIVES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/>
              <a:t>air quality management obligations, modeling and remote sensing, regulatory compliance, transboundary transport, source identification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accent4"/>
                </a:solidFill>
              </a:rPr>
              <a:t>Emerging Issues for PRAMP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rgbClr val="01854B"/>
                </a:solidFill>
              </a:rPr>
              <a:t>TIER ONE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/>
              <a:t>The change in regional air quality, regional air quality improvements, AER Directive 84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rgbClr val="D2A000"/>
                </a:solidFill>
              </a:rPr>
              <a:t>TIER TWO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/>
              <a:t>Optimized integration of Peace River Complex monitoring program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/>
              <a:t>Optimized integration of Mercer </a:t>
            </a:r>
            <a:r>
              <a:rPr lang="en-US" dirty="0" err="1"/>
              <a:t>Peacer</a:t>
            </a:r>
            <a:r>
              <a:rPr lang="en-US" dirty="0"/>
              <a:t> River Mill monitoring program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dirty="0">
                <a:solidFill>
                  <a:srgbClr val="ED23E3"/>
                </a:solidFill>
              </a:rPr>
              <a:t>TIER THREE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/>
              <a:t>Consideration of air quality monitoring‐deficient areas adjacent to PRAMP.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dirty="0"/>
              <a:t>New technologies, including micro‐sensors.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819FF6-30E4-05A3-E10B-0BFD017E5FA0}"/>
              </a:ext>
            </a:extLst>
          </p:cNvPr>
          <p:cNvSpPr txBox="1">
            <a:spLocks/>
          </p:cNvSpPr>
          <p:nvPr/>
        </p:nvSpPr>
        <p:spPr>
          <a:xfrm>
            <a:off x="289500" y="110486"/>
            <a:ext cx="11902500" cy="64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CA" sz="2800" b="1" dirty="0"/>
              <a:t>Network Assessment: Design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508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B0927-F38F-F64E-AE25-2B2A68B49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99" y="1050878"/>
            <a:ext cx="11433927" cy="50496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PRAMP prioritized the monitoring objectives and emerging issues as follows: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b="1" dirty="0">
                <a:solidFill>
                  <a:srgbClr val="01854B"/>
                </a:solidFill>
              </a:rPr>
              <a:t>Priority 1: </a:t>
            </a:r>
            <a:r>
              <a:rPr lang="en-US" sz="2800" dirty="0">
                <a:solidFill>
                  <a:srgbClr val="01854B"/>
                </a:solidFill>
              </a:rPr>
              <a:t>Tier One Emerging Issues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b="1" dirty="0">
                <a:solidFill>
                  <a:srgbClr val="D2A000"/>
                </a:solidFill>
              </a:rPr>
              <a:t>Priority 2: </a:t>
            </a:r>
            <a:r>
              <a:rPr lang="en-US" sz="2800" dirty="0">
                <a:solidFill>
                  <a:srgbClr val="D2A000"/>
                </a:solidFill>
              </a:rPr>
              <a:t>Tier Two Emerging Issues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b="1" dirty="0">
                <a:solidFill>
                  <a:srgbClr val="ED23E3"/>
                </a:solidFill>
              </a:rPr>
              <a:t>Priority 3: </a:t>
            </a:r>
            <a:r>
              <a:rPr lang="en-US" sz="2800" dirty="0">
                <a:solidFill>
                  <a:srgbClr val="ED23E3"/>
                </a:solidFill>
              </a:rPr>
              <a:t>Primary Monitoring Objectives, Secondary Monitoring Objectives, Tier Three Emerging Issues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This prioritization was intended to help inform the amount of time and resources allocated to evaluating each of the priority areas.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93642F-C68F-9F47-1B4C-2A7ABA940B99}"/>
              </a:ext>
            </a:extLst>
          </p:cNvPr>
          <p:cNvSpPr txBox="1">
            <a:spLocks/>
          </p:cNvSpPr>
          <p:nvPr/>
        </p:nvSpPr>
        <p:spPr>
          <a:xfrm>
            <a:off x="289500" y="110486"/>
            <a:ext cx="11902500" cy="64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CA" sz="2800" b="1" dirty="0"/>
              <a:t>Network Assessment: Priority Areas</a:t>
            </a:r>
          </a:p>
        </p:txBody>
      </p:sp>
    </p:spTree>
    <p:extLst>
      <p:ext uri="{BB962C8B-B14F-4D97-AF65-F5344CB8AC3E}">
        <p14:creationId xmlns:p14="http://schemas.microsoft.com/office/powerpoint/2010/main" val="35256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93642F-C68F-9F47-1B4C-2A7ABA940B99}"/>
              </a:ext>
            </a:extLst>
          </p:cNvPr>
          <p:cNvSpPr txBox="1">
            <a:spLocks/>
          </p:cNvSpPr>
          <p:nvPr/>
        </p:nvSpPr>
        <p:spPr>
          <a:xfrm>
            <a:off x="289500" y="110486"/>
            <a:ext cx="11902500" cy="64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CA" sz="2800" b="1" dirty="0"/>
              <a:t>Network Assessment: Project Administration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2E524-59D7-21BB-7052-AD70A1C7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00" y="982980"/>
            <a:ext cx="11376720" cy="5082539"/>
          </a:xfrm>
        </p:spPr>
        <p:txBody>
          <a:bodyPr>
            <a:normAutofit/>
          </a:bodyPr>
          <a:lstStyle/>
          <a:p>
            <a:r>
              <a:rPr lang="en-US" dirty="0"/>
              <a:t>The network assessment </a:t>
            </a:r>
          </a:p>
          <a:p>
            <a:pPr lvl="1"/>
            <a:r>
              <a:rPr lang="en-US" dirty="0"/>
              <a:t>is being conducted by a qualified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1"/>
            <a:r>
              <a:rPr lang="en-US" dirty="0"/>
              <a:t>is a project of the Technical Working Group (TWG); the TWG provides input and guidance over the life of the project.</a:t>
            </a:r>
          </a:p>
          <a:p>
            <a:pPr lvl="1"/>
            <a:r>
              <a:rPr lang="en-US" dirty="0"/>
              <a:t>is managed by PRAMP staff</a:t>
            </a:r>
          </a:p>
          <a:p>
            <a:r>
              <a:rPr lang="en-US" dirty="0"/>
              <a:t>There has been input from external organizations as needed.</a:t>
            </a:r>
          </a:p>
          <a:p>
            <a:r>
              <a:rPr lang="en-US" dirty="0"/>
              <a:t>Board of Directors is responsible for decisions related to</a:t>
            </a:r>
          </a:p>
          <a:p>
            <a:pPr lvl="1"/>
            <a:r>
              <a:rPr lang="en-US" dirty="0"/>
              <a:t>evaluation of network assessment recommendations,</a:t>
            </a:r>
          </a:p>
          <a:p>
            <a:pPr lvl="1"/>
            <a:r>
              <a:rPr lang="en-US" dirty="0"/>
              <a:t>implementation strategy for network assessment recommendations, and;</a:t>
            </a:r>
          </a:p>
          <a:p>
            <a:pPr lvl="1"/>
            <a:r>
              <a:rPr lang="en-US" dirty="0"/>
              <a:t>financial matters.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4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C08F-CDF9-4664-BB5F-0DC2C4B7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00" y="883921"/>
            <a:ext cx="11750100" cy="5547360"/>
          </a:xfrm>
        </p:spPr>
        <p:txBody>
          <a:bodyPr>
            <a:normAutofit/>
          </a:bodyPr>
          <a:lstStyle/>
          <a:p>
            <a:r>
              <a:rPr lang="en-CA" sz="2000" b="1" dirty="0"/>
              <a:t>Nov 10, 2021	</a:t>
            </a:r>
            <a:r>
              <a:rPr lang="en-CA" sz="2000" dirty="0"/>
              <a:t>Network Assessment project introduced to TWG.</a:t>
            </a:r>
          </a:p>
          <a:p>
            <a:r>
              <a:rPr lang="en-CA" sz="2000" b="1" dirty="0"/>
              <a:t>Nov 23, 2021</a:t>
            </a:r>
            <a:r>
              <a:rPr lang="en-CA" sz="2000" dirty="0"/>
              <a:t>	TWG provides feedback project plan. </a:t>
            </a:r>
          </a:p>
          <a:p>
            <a:r>
              <a:rPr lang="en-CA" sz="2000" b="1" dirty="0"/>
              <a:t>Dec 1, 2021</a:t>
            </a:r>
            <a:r>
              <a:rPr lang="en-CA" sz="2000" dirty="0"/>
              <a:t>	Board of Directors approves project plan and budget.</a:t>
            </a:r>
          </a:p>
          <a:p>
            <a:r>
              <a:rPr lang="en-CA" sz="2000" b="1" dirty="0"/>
              <a:t>Dec 17, 2021	</a:t>
            </a:r>
            <a:r>
              <a:rPr lang="en-CA" sz="2000" dirty="0"/>
              <a:t>Request for proposal is approved by TWG.</a:t>
            </a:r>
          </a:p>
          <a:p>
            <a:r>
              <a:rPr lang="en-CA" sz="2000" b="1" dirty="0"/>
              <a:t>Jan 11, 2022</a:t>
            </a:r>
            <a:r>
              <a:rPr lang="en-CA" sz="2000" dirty="0"/>
              <a:t>	Request for proposal is released, posted, and distributed.</a:t>
            </a:r>
          </a:p>
          <a:p>
            <a:r>
              <a:rPr lang="en-CA" sz="2000" b="1" dirty="0"/>
              <a:t>Jan 24, 2022	</a:t>
            </a:r>
            <a:r>
              <a:rPr lang="en-CA" sz="2000" dirty="0"/>
              <a:t>Proposals received, staff begin screening.</a:t>
            </a:r>
          </a:p>
          <a:p>
            <a:r>
              <a:rPr lang="en-CA" sz="2000" b="1" dirty="0"/>
              <a:t>Feb 4, 2022	</a:t>
            </a:r>
            <a:r>
              <a:rPr lang="en-CA" sz="2000" dirty="0"/>
              <a:t>TWG makes recommendation to </a:t>
            </a:r>
            <a:r>
              <a:rPr lang="en-CA" sz="2000" dirty="0" err="1"/>
              <a:t>BoD</a:t>
            </a:r>
            <a:r>
              <a:rPr lang="en-CA" sz="2000" dirty="0"/>
              <a:t>, contract awarded.</a:t>
            </a:r>
          </a:p>
          <a:p>
            <a:r>
              <a:rPr lang="en-CA" sz="2000" b="1" dirty="0"/>
              <a:t>Feb 14, 2022</a:t>
            </a:r>
            <a:r>
              <a:rPr lang="en-CA" sz="2000" dirty="0"/>
              <a:t>	Project kickoff with consultant.</a:t>
            </a:r>
          </a:p>
          <a:p>
            <a:r>
              <a:rPr lang="en-CA" sz="2000" b="1" dirty="0"/>
              <a:t>Spring 2022	</a:t>
            </a:r>
            <a:r>
              <a:rPr lang="en-CA" sz="2000" dirty="0"/>
              <a:t>Priority 1 &amp; 2 assessment results presented to TWG</a:t>
            </a:r>
          </a:p>
          <a:p>
            <a:r>
              <a:rPr lang="en-CA" sz="2000" b="1" dirty="0"/>
              <a:t>Summer 2022</a:t>
            </a:r>
            <a:r>
              <a:rPr lang="en-CA" sz="2000" dirty="0"/>
              <a:t>	Priority 3 assessment results presented to TWG</a:t>
            </a:r>
          </a:p>
          <a:p>
            <a:r>
              <a:rPr lang="en-CA" sz="2000" b="1" dirty="0">
                <a:solidFill>
                  <a:srgbClr val="01854B"/>
                </a:solidFill>
              </a:rPr>
              <a:t>September 27</a:t>
            </a:r>
            <a:r>
              <a:rPr lang="en-CA" sz="1900" dirty="0">
                <a:solidFill>
                  <a:srgbClr val="01854B"/>
                </a:solidFill>
              </a:rPr>
              <a:t>	Network Assessment is presented at PRAMP AGM</a:t>
            </a:r>
          </a:p>
          <a:p>
            <a:r>
              <a:rPr lang="en-CA" sz="1900" b="1" dirty="0"/>
              <a:t>October 2022</a:t>
            </a:r>
            <a:r>
              <a:rPr lang="en-CA" sz="1900" dirty="0"/>
              <a:t>	Network Assessment Report is Finalized</a:t>
            </a:r>
          </a:p>
          <a:p>
            <a:r>
              <a:rPr lang="en-CA" sz="2000" b="1" dirty="0"/>
              <a:t>Fall 2022		</a:t>
            </a:r>
            <a:r>
              <a:rPr lang="en-CA" sz="2000" dirty="0"/>
              <a:t>Begin implementation planning</a:t>
            </a:r>
          </a:p>
          <a:p>
            <a:endParaRPr lang="en-CA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A4ACA1-7640-4314-E3F1-1532EB244C2E}"/>
              </a:ext>
            </a:extLst>
          </p:cNvPr>
          <p:cNvSpPr txBox="1">
            <a:spLocks/>
          </p:cNvSpPr>
          <p:nvPr/>
        </p:nvSpPr>
        <p:spPr>
          <a:xfrm>
            <a:off x="289500" y="110486"/>
            <a:ext cx="11902500" cy="641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CA" sz="2800" b="1" dirty="0"/>
              <a:t>Network Assessment: Timeline</a:t>
            </a:r>
          </a:p>
        </p:txBody>
      </p:sp>
    </p:spTree>
    <p:extLst>
      <p:ext uri="{BB962C8B-B14F-4D97-AF65-F5344CB8AC3E}">
        <p14:creationId xmlns:p14="http://schemas.microsoft.com/office/powerpoint/2010/main" val="35337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434343"/>
      </a:dk1>
      <a:lt1>
        <a:srgbClr val="FFFFFF"/>
      </a:lt1>
      <a:dk2>
        <a:srgbClr val="44546A"/>
      </a:dk2>
      <a:lt2>
        <a:srgbClr val="E7E6E6"/>
      </a:lt2>
      <a:accent1>
        <a:srgbClr val="1E4180"/>
      </a:accent1>
      <a:accent2>
        <a:srgbClr val="1E4180"/>
      </a:accent2>
      <a:accent3>
        <a:srgbClr val="A5A5A5"/>
      </a:accent3>
      <a:accent4>
        <a:srgbClr val="2D2D2D"/>
      </a:accent4>
      <a:accent5>
        <a:srgbClr val="4EB748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MP PPT Template - Version 1" id="{60B322DC-9561-3944-8A02-92FE61D73DFF}" vid="{09C995A8-F3A8-6946-A26F-E280B5857E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ED68E86AC3240A9CB39AE4C346BEE" ma:contentTypeVersion="7" ma:contentTypeDescription="Create a new document." ma:contentTypeScope="" ma:versionID="f70b3bf77d300f49c3278bda0efc5c9f">
  <xsd:schema xmlns:xsd="http://www.w3.org/2001/XMLSchema" xmlns:xs="http://www.w3.org/2001/XMLSchema" xmlns:p="http://schemas.microsoft.com/office/2006/metadata/properties" xmlns:ns3="3789b104-14cd-4235-b81e-36aa6b5714c8" xmlns:ns4="54b6e011-c0a1-4956-8501-4e3e5a0ab37d" targetNamespace="http://schemas.microsoft.com/office/2006/metadata/properties" ma:root="true" ma:fieldsID="f211eaa658fc3bef47219bcbf7cb8b8b" ns3:_="" ns4:_="">
    <xsd:import namespace="3789b104-14cd-4235-b81e-36aa6b5714c8"/>
    <xsd:import namespace="54b6e011-c0a1-4956-8501-4e3e5a0ab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b104-14cd-4235-b81e-36aa6b5714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6e011-c0a1-4956-8501-4e3e5a0ab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5D5EF3-16D3-417A-97A7-04DFE7F6A5C3}">
  <ds:schemaRefs>
    <ds:schemaRef ds:uri="3789b104-14cd-4235-b81e-36aa6b5714c8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4b6e011-c0a1-4956-8501-4e3e5a0ab37d"/>
  </ds:schemaRefs>
</ds:datastoreItem>
</file>

<file path=customXml/itemProps2.xml><?xml version="1.0" encoding="utf-8"?>
<ds:datastoreItem xmlns:ds="http://schemas.openxmlformats.org/officeDocument/2006/customXml" ds:itemID="{41172E7C-6E4A-48D2-8CC4-B20CFB1C1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b104-14cd-4235-b81e-36aa6b5714c8"/>
    <ds:schemaRef ds:uri="54b6e011-c0a1-4956-8501-4e3e5a0ab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C3FA9F-5638-44F8-8293-1FCEA73BD0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7950</TotalTime>
  <Words>700</Words>
  <Application>Microsoft Office PowerPoint</Application>
  <PresentationFormat>Widescreen</PresentationFormat>
  <Paragraphs>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Verdana</vt:lpstr>
      <vt:lpstr>Office Theme</vt:lpstr>
      <vt:lpstr>PowerPoint Presentation</vt:lpstr>
      <vt:lpstr>Strategic Planning 2021: Looking Back, Looking Forward</vt:lpstr>
      <vt:lpstr>PowerPoint Presentation</vt:lpstr>
      <vt:lpstr>Network Assessment: Big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Karla Reesor</dc:creator>
  <cp:keywords/>
  <dc:description/>
  <cp:lastModifiedBy>PRAMP Tech</cp:lastModifiedBy>
  <cp:revision>272</cp:revision>
  <cp:lastPrinted>2018-09-05T20:41:32Z</cp:lastPrinted>
  <dcterms:created xsi:type="dcterms:W3CDTF">2017-07-06T22:45:05Z</dcterms:created>
  <dcterms:modified xsi:type="dcterms:W3CDTF">2022-09-27T14:36:53Z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0x0101009D3ED68E86AC3240A9CB39AE4C346BEE</vt:lpwstr>
  </property>
</Properties>
</file>