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290" r:id="rId3"/>
    <p:sldId id="291" r:id="rId4"/>
    <p:sldId id="292" r:id="rId5"/>
    <p:sldId id="297" r:id="rId6"/>
    <p:sldId id="295" r:id="rId7"/>
    <p:sldId id="293" r:id="rId8"/>
    <p:sldId id="294" r:id="rId9"/>
    <p:sldId id="298" r:id="rId10"/>
    <p:sldId id="278" r:id="rId11"/>
    <p:sldId id="283" r:id="rId12"/>
    <p:sldId id="286" r:id="rId13"/>
    <p:sldId id="285" r:id="rId14"/>
    <p:sldId id="284" r:id="rId15"/>
    <p:sldId id="2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01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/>
    <p:restoredTop sz="94600"/>
  </p:normalViewPr>
  <p:slideViewPr>
    <p:cSldViewPr snapToGrid="0" snapToObjects="1" showGuides="1">
      <p:cViewPr varScale="1">
        <p:scale>
          <a:sx n="50" d="100"/>
          <a:sy n="50" d="100"/>
        </p:scale>
        <p:origin x="17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F0A9E-0B34-0D4A-9071-D3437ED89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FD839F-B22A-2240-BC7C-F8CADE34F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CB035-01B7-EC4B-9EDB-4D62B207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CC3-13C5-F64F-861C-C9444C79340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2627-54AF-4E4B-B25C-452AFAD5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7F416-8962-F242-9313-F37D4FC6D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CE1C-0843-6640-8D9B-824C3CA9C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0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A9E4C-6F5E-E243-9F42-509B4F25D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D051B-9EC7-8C44-B9FB-D3AF2BFB6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3B9B2-8E99-A34B-8337-D560973AC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CC3-13C5-F64F-861C-C9444C79340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F6D19-0B11-6248-9858-390332C7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D557B-01CF-334B-9EB0-2C727E43D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CE1C-0843-6640-8D9B-824C3CA9C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09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D63E4-C29A-8E4D-8341-CA252E882E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F91780-B8EC-0649-99B8-C5B077719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74946-CC19-B547-BAE2-36DEE0FB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CC3-13C5-F64F-861C-C9444C79340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21EE8-6DC7-214A-86FB-D97250654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013CA-DBCB-F344-9F4C-60436553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CE1C-0843-6640-8D9B-824C3CA9C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4969C-78F1-C841-8A99-D6C4BC647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28034-4A0C-A749-8545-0EF28A67A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6D25A-1715-F24A-BD8E-1C9BAEAD8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CC3-13C5-F64F-861C-C9444C79340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071E-CAA7-0945-B284-4E5694C88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89982-16AD-2B48-920F-F476CECDF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CE1C-0843-6640-8D9B-824C3CA9C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C37B-9B66-F34F-BF9A-B53908AA5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901F8-8366-B447-A4B5-6A606B96D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8138E-DC62-EC4F-B723-028E104A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CC3-13C5-F64F-861C-C9444C79340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00C33-EC78-5C47-9EDF-3A9245D0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B5999-216A-534C-B2BA-87FF2A98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CE1C-0843-6640-8D9B-824C3CA9C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2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1E503-DA5C-5749-A8B4-F3ADC978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70948-7ECD-6943-BF43-1BB14B42F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F790AB-02C0-CB41-A157-8D9C23C05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21605-9F53-D24D-A234-951E29CC2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CC3-13C5-F64F-861C-C9444C79340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E33B7-293A-5241-95D7-401C62864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10392-EAFA-6C48-A989-54712D49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CE1C-0843-6640-8D9B-824C3CA9C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1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F761-F1AE-C84E-8B96-8E06AD940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6BD81-741B-4841-9A1E-1C21EC3E1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4F330-0CAF-FF45-903E-AC8BF2A2C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D2250F-06DD-B841-9287-3EA6539893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6ECF7-CF46-D443-B6FD-7C982DBFA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9F1CE-53F1-1A49-B46A-47A67C007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CC3-13C5-F64F-861C-C9444C79340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AAC806-CBC8-EF4B-97BC-D512015EE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4D6A3-77C8-5445-AA0A-113D440C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CE1C-0843-6640-8D9B-824C3CA9C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0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76640-CC33-4A4F-B97D-721A09780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EAA7B8-4305-6946-9134-95934A003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CC3-13C5-F64F-861C-C9444C79340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7166-E629-A449-B5B9-E95A8CC44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AF8CB-3670-9F49-957A-4149D9E1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CE1C-0843-6640-8D9B-824C3CA9C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08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B8CCF-47E4-B746-A4B6-D591C083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CC3-13C5-F64F-861C-C9444C79340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B90100-69CC-6F49-B009-6615D2DBA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73AE6-0AE8-0C42-ADE2-87DE000B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CE1C-0843-6640-8D9B-824C3CA9C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97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C803E-881F-DA48-966E-B45756B7C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6208B-3428-6042-AD01-C491B0253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DB2686-EFBE-0A4E-BC44-BB749B5E7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14B7-F5A8-C846-A835-5F520310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CC3-13C5-F64F-861C-C9444C79340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1FDC0-63E9-AC48-A62C-8290023C2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C9AF5-03C1-A642-829E-AB867DA1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CE1C-0843-6640-8D9B-824C3CA9C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7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737D9-427E-3847-88D7-C10AAD0A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FDB3E-0CE7-9242-AC3B-CB1499EDF5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AA539-60D5-924A-BE4A-2C6183397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70342-86C7-9842-BCC2-0D3C0B47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CC3-13C5-F64F-861C-C9444C79340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2547D-44D6-0B4A-8BC9-740E4634F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E2593-2C86-2841-892C-934850E00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CE1C-0843-6640-8D9B-824C3CA9C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0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343558-C9C5-104B-9A1E-D18423B9F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17B71-4FE8-3446-A74C-923393240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06735-F61E-1449-992D-87FEA544F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8ECC3-13C5-F64F-861C-C9444C793405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D52CB-68A9-AB45-A394-A3371908D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386C2-CAB9-BF4F-9F9A-2F08AC2BC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BCE1C-0843-6640-8D9B-824C3CA9C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7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E50DBB-147C-1D48-95D7-3EC3FE070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4" y="801710"/>
            <a:ext cx="11200551" cy="52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91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0.jpeg" descr="get_Page_013.jpg">
            <a:extLst>
              <a:ext uri="{FF2B5EF4-FFF2-40B4-BE49-F238E27FC236}">
                <a16:creationId xmlns:a16="http://schemas.microsoft.com/office/drawing/2014/main" id="{03387F0A-CD78-4E4E-8E98-8B0DA90A87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2211" y="179019"/>
            <a:ext cx="10027578" cy="6499961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BFF1F714-8CB2-C344-9F82-02008C84BA7B}"/>
              </a:ext>
            </a:extLst>
          </p:cNvPr>
          <p:cNvSpPr/>
          <p:nvPr/>
        </p:nvSpPr>
        <p:spPr>
          <a:xfrm>
            <a:off x="3287730" y="1982912"/>
            <a:ext cx="123290" cy="12329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965CA200-45AA-B940-9510-456816A75748}"/>
              </a:ext>
            </a:extLst>
          </p:cNvPr>
          <p:cNvSpPr/>
          <p:nvPr/>
        </p:nvSpPr>
        <p:spPr>
          <a:xfrm>
            <a:off x="3718103" y="2179405"/>
            <a:ext cx="123290" cy="12329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AE60BA89-D3DE-0B40-8A03-A974F8D64930}"/>
              </a:ext>
            </a:extLst>
          </p:cNvPr>
          <p:cNvSpPr/>
          <p:nvPr/>
        </p:nvSpPr>
        <p:spPr>
          <a:xfrm>
            <a:off x="3345950" y="2415889"/>
            <a:ext cx="123290" cy="12329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B4A9D5-70D8-934D-9C29-0232D969BA41}"/>
              </a:ext>
            </a:extLst>
          </p:cNvPr>
          <p:cNvSpPr/>
          <p:nvPr/>
        </p:nvSpPr>
        <p:spPr>
          <a:xfrm>
            <a:off x="3879850" y="1954779"/>
            <a:ext cx="441325" cy="24729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E50D1481-3636-1F4E-9269-01BF197A135A}"/>
              </a:ext>
            </a:extLst>
          </p:cNvPr>
          <p:cNvSpPr/>
          <p:nvPr/>
        </p:nvSpPr>
        <p:spPr>
          <a:xfrm>
            <a:off x="4194354" y="2106202"/>
            <a:ext cx="95072" cy="77876"/>
          </a:xfrm>
          <a:prstGeom prst="triangle">
            <a:avLst>
              <a:gd name="adj" fmla="val 4666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362DFD-D637-B249-8C39-422C9F0FE39D}"/>
              </a:ext>
            </a:extLst>
          </p:cNvPr>
          <p:cNvSpPr txBox="1"/>
          <p:nvPr/>
        </p:nvSpPr>
        <p:spPr>
          <a:xfrm>
            <a:off x="3649341" y="2247901"/>
            <a:ext cx="606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Site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3A6B7E-89BF-F749-AAD7-6589F5FAE176}"/>
              </a:ext>
            </a:extLst>
          </p:cNvPr>
          <p:cNvSpPr txBox="1"/>
          <p:nvPr/>
        </p:nvSpPr>
        <p:spPr>
          <a:xfrm>
            <a:off x="2862457" y="1810416"/>
            <a:ext cx="606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Site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21B6F2-A9D4-464C-AC29-1A9D64506FBE}"/>
              </a:ext>
            </a:extLst>
          </p:cNvPr>
          <p:cNvSpPr txBox="1"/>
          <p:nvPr/>
        </p:nvSpPr>
        <p:spPr>
          <a:xfrm>
            <a:off x="2916342" y="2415889"/>
            <a:ext cx="606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Site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38F136-05EA-EF4D-916F-5A4F3B8A57DD}"/>
              </a:ext>
            </a:extLst>
          </p:cNvPr>
          <p:cNvSpPr txBox="1"/>
          <p:nvPr/>
        </p:nvSpPr>
        <p:spPr>
          <a:xfrm>
            <a:off x="4359632" y="1939047"/>
            <a:ext cx="83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PRC Network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ED5C5D-DBBE-4149-A274-E3E3D7161346}"/>
              </a:ext>
            </a:extLst>
          </p:cNvPr>
          <p:cNvSpPr txBox="1"/>
          <p:nvPr/>
        </p:nvSpPr>
        <p:spPr>
          <a:xfrm>
            <a:off x="4252004" y="1954779"/>
            <a:ext cx="224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86858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452E1-3285-A847-BB55-FA5EA4534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066AD-A332-5A41-AC40-3398C4F3F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10.jpeg" descr="get_Page_013.jpg">
            <a:extLst>
              <a:ext uri="{FF2B5EF4-FFF2-40B4-BE49-F238E27FC236}">
                <a16:creationId xmlns:a16="http://schemas.microsoft.com/office/drawing/2014/main" id="{74E296BA-8B90-C148-922F-233A414793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441" t="20949" r="37592" b="22780"/>
          <a:stretch/>
        </p:blipFill>
        <p:spPr>
          <a:xfrm>
            <a:off x="1999989" y="314325"/>
            <a:ext cx="8192022" cy="6229349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1A86FA70-0986-6A4A-B544-733E319E77E6}"/>
              </a:ext>
            </a:extLst>
          </p:cNvPr>
          <p:cNvSpPr/>
          <p:nvPr/>
        </p:nvSpPr>
        <p:spPr>
          <a:xfrm>
            <a:off x="3299034" y="1042594"/>
            <a:ext cx="216000" cy="2160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32CE113D-F4A6-AC46-9C0E-D2184EE4046C}"/>
              </a:ext>
            </a:extLst>
          </p:cNvPr>
          <p:cNvSpPr/>
          <p:nvPr/>
        </p:nvSpPr>
        <p:spPr>
          <a:xfrm>
            <a:off x="3407034" y="1720063"/>
            <a:ext cx="216000" cy="2160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4D2404-945C-7A44-9D6E-5A2D39745B3D}"/>
              </a:ext>
            </a:extLst>
          </p:cNvPr>
          <p:cNvSpPr/>
          <p:nvPr/>
        </p:nvSpPr>
        <p:spPr>
          <a:xfrm>
            <a:off x="4256123" y="1053078"/>
            <a:ext cx="720000" cy="42391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3AA76D82-EB6A-9748-8B1F-A45E636AC88C}"/>
              </a:ext>
            </a:extLst>
          </p:cNvPr>
          <p:cNvSpPr/>
          <p:nvPr/>
        </p:nvSpPr>
        <p:spPr>
          <a:xfrm>
            <a:off x="4784943" y="1238040"/>
            <a:ext cx="180000" cy="180000"/>
          </a:xfrm>
          <a:prstGeom prst="triangle">
            <a:avLst>
              <a:gd name="adj" fmla="val 4666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FF6595-5B12-1748-B5EB-39CAC41DE6CA}"/>
              </a:ext>
            </a:extLst>
          </p:cNvPr>
          <p:cNvSpPr txBox="1"/>
          <p:nvPr/>
        </p:nvSpPr>
        <p:spPr>
          <a:xfrm>
            <a:off x="4089923" y="1523809"/>
            <a:ext cx="108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Site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CFA9B-3724-8140-9F15-4F913317A5C8}"/>
              </a:ext>
            </a:extLst>
          </p:cNvPr>
          <p:cNvSpPr txBox="1"/>
          <p:nvPr/>
        </p:nvSpPr>
        <p:spPr>
          <a:xfrm>
            <a:off x="2492146" y="758981"/>
            <a:ext cx="887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Site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C4389-EE2A-5A42-8C1E-4DBDA9617DC5}"/>
              </a:ext>
            </a:extLst>
          </p:cNvPr>
          <p:cNvSpPr txBox="1"/>
          <p:nvPr/>
        </p:nvSpPr>
        <p:spPr>
          <a:xfrm>
            <a:off x="2624982" y="1825625"/>
            <a:ext cx="9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Site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BD86ED-D537-B447-8644-8577500951FE}"/>
              </a:ext>
            </a:extLst>
          </p:cNvPr>
          <p:cNvSpPr txBox="1"/>
          <p:nvPr/>
        </p:nvSpPr>
        <p:spPr>
          <a:xfrm>
            <a:off x="5120876" y="923349"/>
            <a:ext cx="124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PRC Network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29D88-CF52-4A4C-9835-07E1888168D0}"/>
              </a:ext>
            </a:extLst>
          </p:cNvPr>
          <p:cNvSpPr txBox="1"/>
          <p:nvPr/>
        </p:nvSpPr>
        <p:spPr>
          <a:xfrm>
            <a:off x="4947501" y="923349"/>
            <a:ext cx="224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}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C0C59A6E-86D1-664C-966E-4B700438700D}"/>
              </a:ext>
            </a:extLst>
          </p:cNvPr>
          <p:cNvSpPr/>
          <p:nvPr/>
        </p:nvSpPr>
        <p:spPr>
          <a:xfrm>
            <a:off x="4021433" y="1418330"/>
            <a:ext cx="216000" cy="2160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8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BC4CBB9-F450-8044-B30A-11D74847E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558" y="3514658"/>
            <a:ext cx="4800001" cy="270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9CD5A0-1F68-D84C-A294-853C9E4A8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59" y="515508"/>
            <a:ext cx="4800000" cy="270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AE82C-3DF5-FB40-85CE-215FAEF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255" y="515508"/>
            <a:ext cx="4800000" cy="270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1C7FD17-0D6A-4744-9866-DF66A79F1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031" y="3514658"/>
            <a:ext cx="4800001" cy="27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EB9166-EE8B-2D49-AEDE-C8380563AF03}"/>
              </a:ext>
            </a:extLst>
          </p:cNvPr>
          <p:cNvSpPr txBox="1"/>
          <p:nvPr/>
        </p:nvSpPr>
        <p:spPr>
          <a:xfrm>
            <a:off x="1873096" y="605131"/>
            <a:ext cx="81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309D85-E31D-E84F-BD4B-D4593ED44F34}"/>
              </a:ext>
            </a:extLst>
          </p:cNvPr>
          <p:cNvSpPr txBox="1"/>
          <p:nvPr/>
        </p:nvSpPr>
        <p:spPr>
          <a:xfrm>
            <a:off x="7081200" y="3604900"/>
            <a:ext cx="81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55FF8-35C5-B941-AC68-C9396EE55E7B}"/>
              </a:ext>
            </a:extLst>
          </p:cNvPr>
          <p:cNvSpPr txBox="1"/>
          <p:nvPr/>
        </p:nvSpPr>
        <p:spPr>
          <a:xfrm>
            <a:off x="1873096" y="3604900"/>
            <a:ext cx="81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02779A-B5A3-4648-92EA-34D971EBB645}"/>
              </a:ext>
            </a:extLst>
          </p:cNvPr>
          <p:cNvSpPr txBox="1"/>
          <p:nvPr/>
        </p:nvSpPr>
        <p:spPr>
          <a:xfrm>
            <a:off x="7081200" y="605130"/>
            <a:ext cx="81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06821F-1328-BA4E-874C-C7C735B9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3" y="515508"/>
            <a:ext cx="1569645" cy="1325563"/>
          </a:xfrm>
        </p:spPr>
        <p:txBody>
          <a:bodyPr/>
          <a:lstStyle/>
          <a:p>
            <a:r>
              <a:rPr lang="en-US" b="1" dirty="0"/>
              <a:t>Site 1</a:t>
            </a:r>
          </a:p>
        </p:txBody>
      </p:sp>
    </p:spTree>
    <p:extLst>
      <p:ext uri="{BB962C8B-B14F-4D97-AF65-F5344CB8AC3E}">
        <p14:creationId xmlns:p14="http://schemas.microsoft.com/office/powerpoint/2010/main" val="2406677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31130E-C1D2-C643-8A11-91C22DA8E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81" y="515508"/>
            <a:ext cx="4800000" cy="27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037272-B14C-2346-995A-EFEA66D69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58" y="3485007"/>
            <a:ext cx="4800000" cy="27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F34495-5B20-6C4E-825D-F282C8C3B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681" y="3485007"/>
            <a:ext cx="4800000" cy="27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DC644B-4EF0-834D-8044-1EA35C7DF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558" y="515508"/>
            <a:ext cx="4800000" cy="2700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69D840-11D1-A549-A7FB-5DA5EE62D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3" y="515508"/>
            <a:ext cx="1569645" cy="1325563"/>
          </a:xfrm>
        </p:spPr>
        <p:txBody>
          <a:bodyPr/>
          <a:lstStyle/>
          <a:p>
            <a:r>
              <a:rPr lang="en-US" b="1" dirty="0"/>
              <a:t>Site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6A072-3C1A-8741-B2C2-1824C2B6F5F1}"/>
              </a:ext>
            </a:extLst>
          </p:cNvPr>
          <p:cNvSpPr txBox="1"/>
          <p:nvPr/>
        </p:nvSpPr>
        <p:spPr>
          <a:xfrm>
            <a:off x="1873096" y="605131"/>
            <a:ext cx="81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0131CE-50AC-AD46-8E74-A2AB5D1A2F27}"/>
              </a:ext>
            </a:extLst>
          </p:cNvPr>
          <p:cNvSpPr txBox="1"/>
          <p:nvPr/>
        </p:nvSpPr>
        <p:spPr>
          <a:xfrm>
            <a:off x="7081200" y="3604900"/>
            <a:ext cx="81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50EC16-3523-4F46-82A2-E5F0354A41F0}"/>
              </a:ext>
            </a:extLst>
          </p:cNvPr>
          <p:cNvSpPr txBox="1"/>
          <p:nvPr/>
        </p:nvSpPr>
        <p:spPr>
          <a:xfrm>
            <a:off x="1873096" y="3604900"/>
            <a:ext cx="81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31995C-526B-B147-B883-215A3A11EDFF}"/>
              </a:ext>
            </a:extLst>
          </p:cNvPr>
          <p:cNvSpPr txBox="1"/>
          <p:nvPr/>
        </p:nvSpPr>
        <p:spPr>
          <a:xfrm>
            <a:off x="7081200" y="605130"/>
            <a:ext cx="81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08071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C5E0-848B-5A4F-A43F-38879FF2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3" y="515508"/>
            <a:ext cx="1569645" cy="1325563"/>
          </a:xfrm>
        </p:spPr>
        <p:txBody>
          <a:bodyPr/>
          <a:lstStyle/>
          <a:p>
            <a:r>
              <a:rPr lang="en-US" b="1" dirty="0"/>
              <a:t>Site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9F94A-4C1A-F14C-B7B0-819F3DCDF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074" y="515508"/>
            <a:ext cx="4799999" cy="2700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CE8D97-D69D-604A-8EC5-67826AD53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1558" y="515508"/>
            <a:ext cx="4800626" cy="2700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71E2D2-97D3-DA4B-807F-DFF2AB1AF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184" y="3579302"/>
            <a:ext cx="4800000" cy="27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C7DB13-39D0-774D-80E8-BADB87951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073" y="3579302"/>
            <a:ext cx="4800000" cy="27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4D5B70-3077-B045-A261-BB6CA94C5129}"/>
              </a:ext>
            </a:extLst>
          </p:cNvPr>
          <p:cNvSpPr txBox="1"/>
          <p:nvPr/>
        </p:nvSpPr>
        <p:spPr>
          <a:xfrm>
            <a:off x="1873096" y="605131"/>
            <a:ext cx="81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35A16-4AF5-DF42-8B09-C8E766DD85CD}"/>
              </a:ext>
            </a:extLst>
          </p:cNvPr>
          <p:cNvSpPr txBox="1"/>
          <p:nvPr/>
        </p:nvSpPr>
        <p:spPr>
          <a:xfrm>
            <a:off x="7081200" y="3604900"/>
            <a:ext cx="81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D66912-16EE-5C4F-AE52-05F2C791D417}"/>
              </a:ext>
            </a:extLst>
          </p:cNvPr>
          <p:cNvSpPr txBox="1"/>
          <p:nvPr/>
        </p:nvSpPr>
        <p:spPr>
          <a:xfrm>
            <a:off x="1873096" y="3604900"/>
            <a:ext cx="81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B2C6C6-211D-F946-A692-4BEFF4B34673}"/>
              </a:ext>
            </a:extLst>
          </p:cNvPr>
          <p:cNvSpPr txBox="1"/>
          <p:nvPr/>
        </p:nvSpPr>
        <p:spPr>
          <a:xfrm>
            <a:off x="7081200" y="605130"/>
            <a:ext cx="81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67050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0D9B0-0D5F-B144-9C25-D90EAEC1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0D00C-6A12-F646-BE2F-5245A982F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00000"/>
                </a:solidFill>
              </a:rPr>
              <a:t>Decision: Approval of location and relocation cost for </a:t>
            </a:r>
            <a:r>
              <a:rPr lang="en-US" b="1" i="1">
                <a:solidFill>
                  <a:srgbClr val="C00000"/>
                </a:solidFill>
              </a:rPr>
              <a:t>986 Station.</a:t>
            </a:r>
            <a:endParaRPr lang="en-CA" b="1" i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23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9AC4-84D6-9840-9BD5-C400D218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2.1 Annual Data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E1926-0F34-9A41-B5D0-20BE13B7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Two rounds of review completed by the TWG</a:t>
            </a:r>
          </a:p>
          <a:p>
            <a:r>
              <a:rPr lang="en-CA" dirty="0"/>
              <a:t>Any feedback from the Board?</a:t>
            </a:r>
          </a:p>
          <a:p>
            <a:r>
              <a:rPr lang="en-CA" b="1" i="1" dirty="0">
                <a:solidFill>
                  <a:srgbClr val="C00000"/>
                </a:solidFill>
              </a:rPr>
              <a:t>Decision:  Approval of Annual Data Review 2016-17</a:t>
            </a:r>
          </a:p>
          <a:p>
            <a:r>
              <a:rPr lang="en-CA" dirty="0"/>
              <a:t>Next Steps </a:t>
            </a:r>
          </a:p>
          <a:p>
            <a:pPr lvl="1"/>
            <a:r>
              <a:rPr lang="en-CA" dirty="0"/>
              <a:t>EMSD Review and ‘Approval’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7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CCCE2-86D4-754A-A48F-417AEA97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uFill>
                  <a:solidFill>
                    <a:srgbClr val="000000"/>
                  </a:solidFill>
                </a:uFill>
              </a:rPr>
              <a:t>2.2 Canister Sampling Program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C1346-966F-5440-8E78-2411B2356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 on Implementation of Methane Based Triggers</a:t>
            </a:r>
          </a:p>
          <a:p>
            <a:pPr lvl="1"/>
            <a:r>
              <a:rPr lang="en-US" dirty="0"/>
              <a:t>Additional canister system will run in parallel with current NMHC program</a:t>
            </a:r>
          </a:p>
          <a:p>
            <a:pPr lvl="1"/>
            <a:r>
              <a:rPr lang="en-US" dirty="0"/>
              <a:t>Carbon isotope analysis will be completed on samples collected using the new methane trigger</a:t>
            </a:r>
          </a:p>
          <a:p>
            <a:pPr lvl="1"/>
            <a:r>
              <a:rPr lang="en-US" dirty="0"/>
              <a:t>Sample chain of custody forms, and canister sampling protocol have been modified to capture the new regime</a:t>
            </a:r>
          </a:p>
          <a:p>
            <a:pPr lvl="1"/>
            <a:r>
              <a:rPr lang="en-US" dirty="0"/>
              <a:t>Awaiting confirmation of laboratory logistics</a:t>
            </a:r>
          </a:p>
        </p:txBody>
      </p:sp>
    </p:spTree>
    <p:extLst>
      <p:ext uri="{BB962C8B-B14F-4D97-AF65-F5344CB8AC3E}">
        <p14:creationId xmlns:p14="http://schemas.microsoft.com/office/powerpoint/2010/main" val="3794752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88AA4-0B21-034A-8148-212A880C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2.3 New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08A7C-8878-6D45-8B18-16952BA31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648167" cy="4908895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dirty="0">
                <a:effectLst>
                  <a:outerShdw sx="0" sy="0" rotWithShape="0">
                    <a:srgbClr val="000000"/>
                  </a:outerShdw>
                </a:effectLst>
              </a:rPr>
              <a:t>“Portable” station locating procedure (highlights):</a:t>
            </a:r>
            <a:endParaRPr lang="en-CA" dirty="0"/>
          </a:p>
          <a:p>
            <a:pPr lvl="1" fontAlgn="base"/>
            <a:r>
              <a:rPr lang="en-CA" dirty="0"/>
              <a:t>Sections</a:t>
            </a:r>
          </a:p>
          <a:p>
            <a:pPr lvl="2" fontAlgn="base"/>
            <a:r>
              <a:rPr lang="en-CA" dirty="0"/>
              <a:t>Usage Guidelines</a:t>
            </a:r>
          </a:p>
          <a:p>
            <a:pPr lvl="2" fontAlgn="base"/>
            <a:r>
              <a:rPr lang="en-CA" dirty="0"/>
              <a:t>Scheduling</a:t>
            </a:r>
          </a:p>
          <a:p>
            <a:pPr lvl="2" fontAlgn="base"/>
            <a:r>
              <a:rPr lang="en-CA" dirty="0"/>
              <a:t>Location Intake</a:t>
            </a:r>
          </a:p>
          <a:p>
            <a:pPr lvl="2" fontAlgn="base"/>
            <a:r>
              <a:rPr lang="en-CA" dirty="0"/>
              <a:t>Site Selection Approval Process</a:t>
            </a:r>
          </a:p>
          <a:p>
            <a:pPr lvl="2" fontAlgn="base"/>
            <a:r>
              <a:rPr lang="en-CA" dirty="0"/>
              <a:t>Decision Criteria</a:t>
            </a:r>
          </a:p>
          <a:p>
            <a:pPr lvl="2" fontAlgn="base"/>
            <a:r>
              <a:rPr lang="en-CA" b="1" i="1" u="sng" dirty="0"/>
              <a:t>Public Engagement</a:t>
            </a:r>
          </a:p>
          <a:p>
            <a:pPr lvl="2" fontAlgn="base"/>
            <a:r>
              <a:rPr lang="en-CA" b="1" i="1" u="sng" dirty="0"/>
              <a:t>Scoring Guide</a:t>
            </a:r>
          </a:p>
          <a:p>
            <a:pPr lvl="1" fontAlgn="base"/>
            <a:r>
              <a:rPr lang="en-CA" dirty="0"/>
              <a:t>The Portable station will be placed in a single location for a minimum period of </a:t>
            </a:r>
            <a:r>
              <a:rPr lang="en-CA" b="1" i="1" dirty="0"/>
              <a:t>18 months </a:t>
            </a:r>
            <a:r>
              <a:rPr lang="en-CA" dirty="0"/>
              <a:t>initially. This timing will be reviewed once a track record for deployment and use of the portable has been established.</a:t>
            </a:r>
          </a:p>
          <a:p>
            <a:pPr lvl="1" fontAlgn="base"/>
            <a:r>
              <a:rPr lang="en-CA" dirty="0"/>
              <a:t>Public Engagement</a:t>
            </a:r>
          </a:p>
          <a:p>
            <a:pPr lvl="2" fontAlgn="base"/>
            <a:r>
              <a:rPr lang="en-CA" dirty="0"/>
              <a:t>On line survey that can be accessed via PRAMP’s website.</a:t>
            </a:r>
          </a:p>
          <a:p>
            <a:pPr lvl="2" fontAlgn="base"/>
            <a:r>
              <a:rPr lang="en-CA" dirty="0"/>
              <a:t>Meetings in or near communities that do not have a continuous air monitoring station. </a:t>
            </a:r>
          </a:p>
          <a:p>
            <a:pPr lvl="2" fontAlgn="base"/>
            <a:r>
              <a:rPr lang="en-CA" dirty="0"/>
              <a:t>Opportunity for written input from community organizations such as Agricultural Societies and municipalities.</a:t>
            </a:r>
          </a:p>
          <a:p>
            <a:pPr lvl="1" fontAlgn="base"/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61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6207E-D355-F844-A67E-70C7C00D8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91EDF61-2250-A24B-B727-91FB475B47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9594424"/>
              </p:ext>
            </p:extLst>
          </p:nvPr>
        </p:nvGraphicFramePr>
        <p:xfrm>
          <a:off x="246345" y="102512"/>
          <a:ext cx="11699310" cy="6654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4646">
                  <a:extLst>
                    <a:ext uri="{9D8B030D-6E8A-4147-A177-3AD203B41FA5}">
                      <a16:colId xmlns:a16="http://schemas.microsoft.com/office/drawing/2014/main" val="2604859508"/>
                    </a:ext>
                  </a:extLst>
                </a:gridCol>
                <a:gridCol w="2072710">
                  <a:extLst>
                    <a:ext uri="{9D8B030D-6E8A-4147-A177-3AD203B41FA5}">
                      <a16:colId xmlns:a16="http://schemas.microsoft.com/office/drawing/2014/main" val="3620117487"/>
                    </a:ext>
                  </a:extLst>
                </a:gridCol>
                <a:gridCol w="2072710">
                  <a:extLst>
                    <a:ext uri="{9D8B030D-6E8A-4147-A177-3AD203B41FA5}">
                      <a16:colId xmlns:a16="http://schemas.microsoft.com/office/drawing/2014/main" val="2825291430"/>
                    </a:ext>
                  </a:extLst>
                </a:gridCol>
                <a:gridCol w="2073267">
                  <a:extLst>
                    <a:ext uri="{9D8B030D-6E8A-4147-A177-3AD203B41FA5}">
                      <a16:colId xmlns:a16="http://schemas.microsoft.com/office/drawing/2014/main" val="1907216033"/>
                    </a:ext>
                  </a:extLst>
                </a:gridCol>
                <a:gridCol w="2072710">
                  <a:extLst>
                    <a:ext uri="{9D8B030D-6E8A-4147-A177-3AD203B41FA5}">
                      <a16:colId xmlns:a16="http://schemas.microsoft.com/office/drawing/2014/main" val="2171569844"/>
                    </a:ext>
                  </a:extLst>
                </a:gridCol>
                <a:gridCol w="2073267">
                  <a:extLst>
                    <a:ext uri="{9D8B030D-6E8A-4147-A177-3AD203B41FA5}">
                      <a16:colId xmlns:a16="http://schemas.microsoft.com/office/drawing/2014/main" val="1067671389"/>
                    </a:ext>
                  </a:extLst>
                </a:gridCol>
              </a:tblGrid>
              <a:tr h="3279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Score</a:t>
                      </a:r>
                      <a:endParaRPr lang="en-CA" sz="1400" dirty="0">
                        <a:effectLst/>
                      </a:endParaRPr>
                    </a:p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Criteria                    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 anchor="ctr"/>
                </a:tc>
                <a:extLst>
                  <a:ext uri="{0D108BD9-81ED-4DB2-BD59-A6C34878D82A}">
                    <a16:rowId xmlns:a16="http://schemas.microsoft.com/office/drawing/2014/main" val="3390363488"/>
                  </a:ext>
                </a:extLst>
              </a:tr>
              <a:tr h="401771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Spatial data Gap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 dirty="0">
                          <a:effectLst/>
                        </a:rPr>
                        <a:t>Data exists from that location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Data exists from a location &lt;5km away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Data exists from location nearby: 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5 to 10 km away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Data exists from location nearby: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10 to 20km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No continuous data exists from a nearby location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extLst>
                  <a:ext uri="{0D108BD9-81ED-4DB2-BD59-A6C34878D82A}">
                    <a16:rowId xmlns:a16="http://schemas.microsoft.com/office/drawing/2014/main" val="455020979"/>
                  </a:ext>
                </a:extLst>
              </a:tr>
              <a:tr h="327940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Temporal data gap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Recent data exists</a:t>
                      </a:r>
                      <a:endParaRPr lang="en-CA" sz="1100">
                        <a:effectLst/>
                      </a:endParaRPr>
                    </a:p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&lt; 1yrs ago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Recent data exists</a:t>
                      </a:r>
                      <a:endParaRPr lang="en-CA" sz="1100">
                        <a:effectLst/>
                      </a:endParaRPr>
                    </a:p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&lt; 3yrs ago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Data exists but is dated   3-5 yrs. ago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Data exists but is dated &gt;5 yrs. ago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No continuous data exists at location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extLst>
                  <a:ext uri="{0D108BD9-81ED-4DB2-BD59-A6C34878D82A}">
                    <a16:rowId xmlns:a16="http://schemas.microsoft.com/office/drawing/2014/main" val="1898067820"/>
                  </a:ext>
                </a:extLst>
              </a:tr>
              <a:tr h="912391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Transboundary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 anchor="ctr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Not near a PRAMP boundary ~25km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Significant local sources present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Site not representative of incoming air mass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 dirty="0">
                          <a:effectLst/>
                        </a:rPr>
                        <a:t>Not representative of a boundary, i.e. localized sources will likely confound the data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Within 20 km of a PRAMP boundary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Limited local sources, low impact or moderate frequency expected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Within 10 km of a PRAMP boundary</a:t>
                      </a:r>
                      <a:endParaRPr lang="en-CA" sz="110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Very representative of a boundary air mass </a:t>
                      </a:r>
                      <a:endParaRPr lang="en-CA" sz="110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Possibility of occasional impact from local sources 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Within 5 km of a PRAMP boundary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No significant  local sources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extLst>
                  <a:ext uri="{0D108BD9-81ED-4DB2-BD59-A6C34878D82A}">
                    <a16:rowId xmlns:a16="http://schemas.microsoft.com/office/drawing/2014/main" val="4090460395"/>
                  </a:ext>
                </a:extLst>
              </a:tr>
              <a:tr h="627873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Population exposure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No one lives within 0.5 km of proposed monitoring site or identified source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One or 2 families live within 0.5 km of proposed monitoring site or identified source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effectLst/>
                        </a:rPr>
                        <a:t>2 to 10 families live within 0.5 km of proposed monitoring site or identified source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10-40 families line within 0.5 km of proposed monitoring site or identified source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&gt;50 families live within 0.5 km of proposed monitoring site or identified source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extLst>
                  <a:ext uri="{0D108BD9-81ED-4DB2-BD59-A6C34878D82A}">
                    <a16:rowId xmlns:a16="http://schemas.microsoft.com/office/drawing/2014/main" val="2401707545"/>
                  </a:ext>
                </a:extLst>
              </a:tr>
              <a:tr h="2021460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Respond to issues identified by “public” (not a member of PRAMP)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 anchor="ctr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No issue identified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Capability to address the issues identified cannot be addressed with current capability/analyzer complement or realistically added.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No action can be taken regardless of monitoring findings (i.e. PRAMP has no influence on decision makers)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Other parameters needed to address issue can be added with significant cost to PRAMP or funding is unlikely from other sources for additional parameters</a:t>
                      </a:r>
                      <a:endParaRPr lang="en-CA" sz="1100" dirty="0">
                        <a:effectLst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Identified by some residents (i.e. one family)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Relatively new Issue with minimal impact, has only recently appeared on PRAMP radar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Other parameters needed to address issue can be added with some cost to PRAMP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Some consequences to not addressing it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If source is identified, some likely hood action will be taken 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Issue identified by group of residents or several complaints to AEP, local councils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Other parameters needed to address issue can be added with likely or promised funding from other sources</a:t>
                      </a:r>
                      <a:endParaRPr lang="en-CA" sz="1100" dirty="0">
                        <a:effectLst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Issue identified by an NGO, or government body</a:t>
                      </a:r>
                      <a:endParaRPr lang="en-CA" sz="110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Has been ongoing for some time, PRAMP has previously not been able to address it or it has escalated recently</a:t>
                      </a:r>
                      <a:endParaRPr lang="en-CA" sz="110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Potentially serious, concerning/damaging </a:t>
                      </a:r>
                      <a:endParaRPr lang="en-CA" sz="110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Damaging to public perception if not addressed</a:t>
                      </a:r>
                      <a:endParaRPr lang="en-CA" sz="110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Issue can be directly addressed once monitoring data is available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extLst>
                  <a:ext uri="{0D108BD9-81ED-4DB2-BD59-A6C34878D82A}">
                    <a16:rowId xmlns:a16="http://schemas.microsoft.com/office/drawing/2014/main" val="3910732260"/>
                  </a:ext>
                </a:extLst>
              </a:tr>
              <a:tr h="1693520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Response to Issues identified by PRAMP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 anchor="ctr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No issue identified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Capability to address the issues identified cannot be addressed with current capability/analyzer complement or realistically added.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No action can be taken regardless of monitoring findings (i.e. PRAMP has no influence on decision makers)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PRAMP is pre-emptive and thinks this may become an issue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Other parameters needed to address issue can be added with significant cost to PRAMP or funding is unlikely from other sources for additional parameters</a:t>
                      </a:r>
                      <a:endParaRPr lang="en-CA" sz="1100" dirty="0">
                        <a:effectLst/>
                      </a:endParaRPr>
                    </a:p>
                    <a:p>
                      <a:pPr marL="194945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Relatively new Issue with minimal impact, has only recently appeared on PRAMP radar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Other parameters needed to address issue can be added with some cost to PRAMP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Some consequences to not addressing it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If source is identified, likely hood action will be taken 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Other parameters needed to address issue can be added with likely or promised funding from other sources</a:t>
                      </a:r>
                      <a:endParaRPr lang="en-CA" sz="1100" dirty="0">
                        <a:effectLst/>
                      </a:endParaRPr>
                    </a:p>
                  </a:txBody>
                  <a:tcPr marL="36842" marR="36842" marT="0" marB="0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Has been ongoing for some time, PRAMP has previously not been able to address it or it has escalated recently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Potentially serious, concerning/damaging 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Damaging to public perception if not addressed</a:t>
                      </a:r>
                      <a:endParaRPr lang="en-CA" sz="1100" dirty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effectLst/>
                        </a:rPr>
                        <a:t>Issue can be directly addressed once monitoring data is available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42" marR="36842" marT="0" marB="0"/>
                </a:tc>
                <a:extLst>
                  <a:ext uri="{0D108BD9-81ED-4DB2-BD59-A6C34878D82A}">
                    <a16:rowId xmlns:a16="http://schemas.microsoft.com/office/drawing/2014/main" val="800319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527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7EC7D-5CC8-EA49-974D-79818B084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A730B-DE26-9F46-B777-D382F6F2B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>
                <a:effectLst>
                  <a:outerShdw sx="0" sy="0" rotWithShape="0">
                    <a:srgbClr val="000000"/>
                  </a:outerShdw>
                </a:effectLst>
              </a:rPr>
              <a:t>TWG recommendation on station name</a:t>
            </a:r>
          </a:p>
          <a:p>
            <a:pPr lvl="1" fontAlgn="base"/>
            <a:r>
              <a:rPr lang="en-US" dirty="0">
                <a:effectLst>
                  <a:outerShdw sx="0" sy="0" rotWithShape="0">
                    <a:srgbClr val="000000"/>
                  </a:outerShdw>
                </a:effectLst>
              </a:rPr>
              <a:t>Portable, but not in name!</a:t>
            </a:r>
          </a:p>
          <a:p>
            <a:pPr lvl="1" fontAlgn="base"/>
            <a:r>
              <a:rPr lang="en-US" dirty="0">
                <a:effectLst>
                  <a:outerShdw sx="0" sy="0" rotWithShape="0">
                    <a:srgbClr val="000000"/>
                  </a:outerShdw>
                </a:effectLst>
              </a:rPr>
              <a:t>“Air Monitoring Station”</a:t>
            </a:r>
            <a:endParaRPr lang="en-CA" dirty="0"/>
          </a:p>
          <a:p>
            <a:pPr fontAlgn="base"/>
            <a:r>
              <a:rPr lang="en-US" dirty="0">
                <a:effectLst>
                  <a:outerShdw sx="0" sy="0" rotWithShape="0">
                    <a:srgbClr val="000000"/>
                  </a:outerShdw>
                </a:effectLst>
              </a:rPr>
              <a:t>Update on station construction and potential sites</a:t>
            </a: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44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4069BC-B6C6-F043-950E-D87CC83E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606060"/>
              </a:clrFrom>
              <a:clrTo>
                <a:srgbClr val="606060">
                  <a:alpha val="0"/>
                </a:srgbClr>
              </a:clrTo>
            </a:clrChange>
          </a:blip>
          <a:srcRect l="6903" t="7971" r="6406" b="2365"/>
          <a:stretch/>
        </p:blipFill>
        <p:spPr>
          <a:xfrm>
            <a:off x="544432" y="329960"/>
            <a:ext cx="7321916" cy="4125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A331-3918-0E45-A4AD-5C77EFB2AC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606161"/>
              </a:clrFrom>
              <a:clrTo>
                <a:srgbClr val="606161">
                  <a:alpha val="0"/>
                </a:srgbClr>
              </a:clrTo>
            </a:clrChange>
          </a:blip>
          <a:srcRect l="56139" t="4398" r="3480" b="63147"/>
          <a:stretch/>
        </p:blipFill>
        <p:spPr>
          <a:xfrm>
            <a:off x="662915" y="4454525"/>
            <a:ext cx="1606398" cy="1952428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A574660-92D7-3444-87FB-A90EAE538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0" t="1676" r="3132" b="3058"/>
          <a:stretch/>
        </p:blipFill>
        <p:spPr>
          <a:xfrm>
            <a:off x="8329161" y="329960"/>
            <a:ext cx="3354553" cy="6257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A5BF46-27CF-3C44-B29A-4580ACC422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606161"/>
              </a:clrFrom>
              <a:clrTo>
                <a:srgbClr val="606161">
                  <a:alpha val="0"/>
                </a:srgbClr>
              </a:clrTo>
            </a:clrChange>
          </a:blip>
          <a:srcRect l="1753" t="4816" r="55475" b="62729"/>
          <a:stretch/>
        </p:blipFill>
        <p:spPr>
          <a:xfrm>
            <a:off x="6084581" y="4563648"/>
            <a:ext cx="1606399" cy="18433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201B0E-5CA5-5D45-BDAB-455525AA3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606161"/>
              </a:clrFrom>
              <a:clrTo>
                <a:srgbClr val="606161">
                  <a:alpha val="0"/>
                </a:srgbClr>
              </a:clrTo>
            </a:clrChange>
          </a:blip>
          <a:srcRect l="7065" t="38146" r="7377" b="30765"/>
          <a:stretch/>
        </p:blipFill>
        <p:spPr>
          <a:xfrm>
            <a:off x="2410936" y="4575613"/>
            <a:ext cx="3553141" cy="19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23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28C2-B8DF-064E-8A85-54D30B654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34155-4ECC-7449-8E26-17CCDF857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00000"/>
                </a:solidFill>
              </a:rPr>
              <a:t>Decision: Approval of “Portable” Station Locating Procedure and station name</a:t>
            </a:r>
            <a:endParaRPr lang="en-CA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64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5B67-D35D-A643-A2C4-73427320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2.4 </a:t>
            </a:r>
            <a:r>
              <a:rPr lang="en-US" b="1" dirty="0">
                <a:uFill>
                  <a:solidFill>
                    <a:srgbClr val="000000"/>
                  </a:solidFill>
                </a:uFill>
              </a:rPr>
              <a:t>986 Station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6E328-BD76-084C-995A-60C67E7BB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lvl="0"/>
            <a:r>
              <a:rPr lang="en-US" dirty="0"/>
              <a:t>Recommendation from TWG on new location for 986</a:t>
            </a:r>
          </a:p>
          <a:p>
            <a:pPr marL="571500" lvl="0"/>
            <a:r>
              <a:rPr lang="en-US" dirty="0"/>
              <a:t>Three sites being considered (order of suitability)</a:t>
            </a:r>
          </a:p>
          <a:p>
            <a:pPr marL="1028700" lvl="1"/>
            <a:r>
              <a:rPr lang="en-CA" dirty="0"/>
              <a:t>1km SE of its current location (private land, Bouchard Family)</a:t>
            </a:r>
          </a:p>
          <a:p>
            <a:pPr marL="1028700" lvl="1"/>
            <a:r>
              <a:rPr lang="en-CA" dirty="0"/>
              <a:t>Regional drinking water treatment facility (New Water)</a:t>
            </a:r>
          </a:p>
          <a:p>
            <a:pPr marL="1028700" lvl="1"/>
            <a:r>
              <a:rPr lang="en-CA" dirty="0"/>
              <a:t>Communications tower approximately 10km SW of its current location</a:t>
            </a:r>
            <a:endParaRPr lang="en-US" dirty="0"/>
          </a:p>
          <a:p>
            <a:pPr marL="571500" lvl="0"/>
            <a:r>
              <a:rPr lang="en-US" dirty="0"/>
              <a:t>Budget estimate for relocating station ($17,000)</a:t>
            </a:r>
          </a:p>
          <a:p>
            <a:pPr marL="1028700" lvl="1"/>
            <a:r>
              <a:rPr lang="en-CA" dirty="0"/>
              <a:t>$10k Electrical and Site Preparation</a:t>
            </a:r>
          </a:p>
          <a:p>
            <a:pPr marL="1028700" lvl="1"/>
            <a:r>
              <a:rPr lang="en-CA" dirty="0"/>
              <a:t>$4k Fencing</a:t>
            </a:r>
          </a:p>
          <a:p>
            <a:pPr marL="1028700" lvl="1"/>
            <a:r>
              <a:rPr lang="en-CA" dirty="0"/>
              <a:t>$3k Startup/Shut Calibration, Towing </a:t>
            </a:r>
            <a:endParaRPr lang="en-US" dirty="0"/>
          </a:p>
          <a:p>
            <a:pPr marL="571500" lvl="0"/>
            <a:endParaRPr lang="en-US" dirty="0"/>
          </a:p>
          <a:p>
            <a:pPr marL="571500" lvl="0"/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911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3313</TotalTime>
  <Words>1018</Words>
  <Application>Microsoft Macintosh PowerPoint</Application>
  <PresentationFormat>Widescreen</PresentationFormat>
  <Paragraphs>141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2.1 Annual Data Review</vt:lpstr>
      <vt:lpstr>2.2 Canister Sampling Program </vt:lpstr>
      <vt:lpstr>2.3 New Station</vt:lpstr>
      <vt:lpstr>PowerPoint Presentation</vt:lpstr>
      <vt:lpstr>PowerPoint Presentation</vt:lpstr>
      <vt:lpstr>PowerPoint Presentation</vt:lpstr>
      <vt:lpstr>PowerPoint Presentation</vt:lpstr>
      <vt:lpstr>2.4 986 Station</vt:lpstr>
      <vt:lpstr>PowerPoint Presentation</vt:lpstr>
      <vt:lpstr>PowerPoint Presentation</vt:lpstr>
      <vt:lpstr>Site 1</vt:lpstr>
      <vt:lpstr>Site 2</vt:lpstr>
      <vt:lpstr>Site 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B</dc:creator>
  <cp:lastModifiedBy>M B</cp:lastModifiedBy>
  <cp:revision>35</cp:revision>
  <cp:lastPrinted>2018-11-06T19:49:49Z</cp:lastPrinted>
  <dcterms:created xsi:type="dcterms:W3CDTF">2018-10-22T17:17:25Z</dcterms:created>
  <dcterms:modified xsi:type="dcterms:W3CDTF">2018-11-28T23:21:22Z</dcterms:modified>
</cp:coreProperties>
</file>