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88" r:id="rId2"/>
    <p:sldId id="289" r:id="rId3"/>
    <p:sldId id="290" r:id="rId4"/>
    <p:sldId id="291" r:id="rId5"/>
    <p:sldId id="293" r:id="rId6"/>
    <p:sldId id="292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043"/>
    <a:srgbClr val="B0002D"/>
    <a:srgbClr val="980D2B"/>
    <a:srgbClr val="68665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1" autoAdjust="0"/>
    <p:restoredTop sz="94639" autoAdjust="0"/>
  </p:normalViewPr>
  <p:slideViewPr>
    <p:cSldViewPr snapToGrid="0" snapToObjects="1">
      <p:cViewPr>
        <p:scale>
          <a:sx n="100" d="100"/>
          <a:sy n="100" d="100"/>
        </p:scale>
        <p:origin x="-72" y="-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er 2 V3 Ligh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e libre : forme 9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90001 w 12192003"/>
              <a:gd name="connsiteY0" fmla="*/ 90000 h 6858000"/>
              <a:gd name="connsiteX1" fmla="*/ 90001 w 12192003"/>
              <a:gd name="connsiteY1" fmla="*/ 6768000 h 6858000"/>
              <a:gd name="connsiteX2" fmla="*/ 12102003 w 12192003"/>
              <a:gd name="connsiteY2" fmla="*/ 6768000 h 6858000"/>
              <a:gd name="connsiteX3" fmla="*/ 12102003 w 12192003"/>
              <a:gd name="connsiteY3" fmla="*/ 90000 h 6858000"/>
              <a:gd name="connsiteX4" fmla="*/ 0 w 12192003"/>
              <a:gd name="connsiteY4" fmla="*/ 0 h 6858000"/>
              <a:gd name="connsiteX5" fmla="*/ 12192002 w 12192003"/>
              <a:gd name="connsiteY5" fmla="*/ 0 h 6858000"/>
              <a:gd name="connsiteX6" fmla="*/ 12192002 w 12192003"/>
              <a:gd name="connsiteY6" fmla="*/ 0 h 6858000"/>
              <a:gd name="connsiteX7" fmla="*/ 12192003 w 12192003"/>
              <a:gd name="connsiteY7" fmla="*/ 0 h 6858000"/>
              <a:gd name="connsiteX8" fmla="*/ 12192003 w 12192003"/>
              <a:gd name="connsiteY8" fmla="*/ 6858000 h 6858000"/>
              <a:gd name="connsiteX9" fmla="*/ 12192002 w 12192003"/>
              <a:gd name="connsiteY9" fmla="*/ 6858000 h 6858000"/>
              <a:gd name="connsiteX10" fmla="*/ 12102003 w 12192003"/>
              <a:gd name="connsiteY10" fmla="*/ 6858000 h 6858000"/>
              <a:gd name="connsiteX11" fmla="*/ 90001 w 12192003"/>
              <a:gd name="connsiteY11" fmla="*/ 6858000 h 6858000"/>
              <a:gd name="connsiteX12" fmla="*/ 1 w 12192003"/>
              <a:gd name="connsiteY12" fmla="*/ 6858000 h 6858000"/>
              <a:gd name="connsiteX13" fmla="*/ 0 w 12192003"/>
              <a:gd name="connsiteY13" fmla="*/ 6858000 h 6858000"/>
              <a:gd name="connsiteX14" fmla="*/ 0 w 12192003"/>
              <a:gd name="connsiteY14" fmla="*/ 6768000 h 6858000"/>
              <a:gd name="connsiteX15" fmla="*/ 1 w 12192003"/>
              <a:gd name="connsiteY15" fmla="*/ 6768000 h 6858000"/>
              <a:gd name="connsiteX16" fmla="*/ 1 w 12192003"/>
              <a:gd name="connsiteY16" fmla="*/ 90000 h 6858000"/>
              <a:gd name="connsiteX17" fmla="*/ 0 w 12192003"/>
              <a:gd name="connsiteY17" fmla="*/ 90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3" h="6858000">
                <a:moveTo>
                  <a:pt x="90001" y="90000"/>
                </a:moveTo>
                <a:lnTo>
                  <a:pt x="90001" y="6768000"/>
                </a:lnTo>
                <a:lnTo>
                  <a:pt x="12102003" y="6768000"/>
                </a:lnTo>
                <a:lnTo>
                  <a:pt x="12102003" y="90000"/>
                </a:lnTo>
                <a:close/>
                <a:moveTo>
                  <a:pt x="0" y="0"/>
                </a:moveTo>
                <a:lnTo>
                  <a:pt x="12192002" y="0"/>
                </a:lnTo>
                <a:lnTo>
                  <a:pt x="12192002" y="0"/>
                </a:lnTo>
                <a:lnTo>
                  <a:pt x="12192003" y="0"/>
                </a:lnTo>
                <a:lnTo>
                  <a:pt x="12192003" y="6858000"/>
                </a:lnTo>
                <a:lnTo>
                  <a:pt x="12192002" y="6858000"/>
                </a:lnTo>
                <a:lnTo>
                  <a:pt x="12102003" y="6858000"/>
                </a:lnTo>
                <a:lnTo>
                  <a:pt x="90001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68000"/>
                </a:lnTo>
                <a:lnTo>
                  <a:pt x="1" y="6768000"/>
                </a:lnTo>
                <a:lnTo>
                  <a:pt x="1" y="90000"/>
                </a:lnTo>
                <a:lnTo>
                  <a:pt x="0" y="9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53975" y="2854325"/>
            <a:ext cx="9271000" cy="1560513"/>
          </a:xfrm>
          <a:prstGeom prst="rect">
            <a:avLst/>
          </a:prstGeom>
          <a:solidFill>
            <a:srgbClr val="4F5043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9" descr="Maxxam-Logo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73063"/>
            <a:ext cx="1498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6122" y="2928822"/>
            <a:ext cx="8229600" cy="7795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CA" dirty="0"/>
          </a:p>
        </p:txBody>
      </p:sp>
      <p:sp>
        <p:nvSpPr>
          <p:cNvPr id="16" name="Sous-titre 2"/>
          <p:cNvSpPr>
            <a:spLocks noGrp="1"/>
          </p:cNvSpPr>
          <p:nvPr>
            <p:ph type="subTitle" idx="4294967295"/>
          </p:nvPr>
        </p:nvSpPr>
        <p:spPr>
          <a:xfrm>
            <a:off x="547562" y="3786072"/>
            <a:ext cx="7732223" cy="492123"/>
          </a:xfrm>
        </p:spPr>
        <p:txBody>
          <a:bodyPr lIns="0" tIns="0">
            <a:normAutofit/>
          </a:bodyPr>
          <a:lstStyle>
            <a:lvl1pPr marL="0" indent="0" algn="l">
              <a:buNone/>
              <a:defRPr sz="2800" b="0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33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er 1 V3 Ligh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e libre : forme 9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90001 w 12192003"/>
              <a:gd name="connsiteY0" fmla="*/ 90000 h 6858000"/>
              <a:gd name="connsiteX1" fmla="*/ 90001 w 12192003"/>
              <a:gd name="connsiteY1" fmla="*/ 6768000 h 6858000"/>
              <a:gd name="connsiteX2" fmla="*/ 12102003 w 12192003"/>
              <a:gd name="connsiteY2" fmla="*/ 6768000 h 6858000"/>
              <a:gd name="connsiteX3" fmla="*/ 12102003 w 12192003"/>
              <a:gd name="connsiteY3" fmla="*/ 90000 h 6858000"/>
              <a:gd name="connsiteX4" fmla="*/ 0 w 12192003"/>
              <a:gd name="connsiteY4" fmla="*/ 0 h 6858000"/>
              <a:gd name="connsiteX5" fmla="*/ 12192002 w 12192003"/>
              <a:gd name="connsiteY5" fmla="*/ 0 h 6858000"/>
              <a:gd name="connsiteX6" fmla="*/ 12192002 w 12192003"/>
              <a:gd name="connsiteY6" fmla="*/ 0 h 6858000"/>
              <a:gd name="connsiteX7" fmla="*/ 12192003 w 12192003"/>
              <a:gd name="connsiteY7" fmla="*/ 0 h 6858000"/>
              <a:gd name="connsiteX8" fmla="*/ 12192003 w 12192003"/>
              <a:gd name="connsiteY8" fmla="*/ 6858000 h 6858000"/>
              <a:gd name="connsiteX9" fmla="*/ 12192002 w 12192003"/>
              <a:gd name="connsiteY9" fmla="*/ 6858000 h 6858000"/>
              <a:gd name="connsiteX10" fmla="*/ 12102003 w 12192003"/>
              <a:gd name="connsiteY10" fmla="*/ 6858000 h 6858000"/>
              <a:gd name="connsiteX11" fmla="*/ 90001 w 12192003"/>
              <a:gd name="connsiteY11" fmla="*/ 6858000 h 6858000"/>
              <a:gd name="connsiteX12" fmla="*/ 1 w 12192003"/>
              <a:gd name="connsiteY12" fmla="*/ 6858000 h 6858000"/>
              <a:gd name="connsiteX13" fmla="*/ 0 w 12192003"/>
              <a:gd name="connsiteY13" fmla="*/ 6858000 h 6858000"/>
              <a:gd name="connsiteX14" fmla="*/ 0 w 12192003"/>
              <a:gd name="connsiteY14" fmla="*/ 6768000 h 6858000"/>
              <a:gd name="connsiteX15" fmla="*/ 1 w 12192003"/>
              <a:gd name="connsiteY15" fmla="*/ 6768000 h 6858000"/>
              <a:gd name="connsiteX16" fmla="*/ 1 w 12192003"/>
              <a:gd name="connsiteY16" fmla="*/ 90000 h 6858000"/>
              <a:gd name="connsiteX17" fmla="*/ 0 w 12192003"/>
              <a:gd name="connsiteY17" fmla="*/ 90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3" h="6858000">
                <a:moveTo>
                  <a:pt x="90001" y="90000"/>
                </a:moveTo>
                <a:lnTo>
                  <a:pt x="90001" y="6768000"/>
                </a:lnTo>
                <a:lnTo>
                  <a:pt x="12102003" y="6768000"/>
                </a:lnTo>
                <a:lnTo>
                  <a:pt x="12102003" y="90000"/>
                </a:lnTo>
                <a:close/>
                <a:moveTo>
                  <a:pt x="0" y="0"/>
                </a:moveTo>
                <a:lnTo>
                  <a:pt x="12192002" y="0"/>
                </a:lnTo>
                <a:lnTo>
                  <a:pt x="12192002" y="0"/>
                </a:lnTo>
                <a:lnTo>
                  <a:pt x="12192003" y="0"/>
                </a:lnTo>
                <a:lnTo>
                  <a:pt x="12192003" y="6858000"/>
                </a:lnTo>
                <a:lnTo>
                  <a:pt x="12192002" y="6858000"/>
                </a:lnTo>
                <a:lnTo>
                  <a:pt x="12102003" y="6858000"/>
                </a:lnTo>
                <a:lnTo>
                  <a:pt x="90001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68000"/>
                </a:lnTo>
                <a:lnTo>
                  <a:pt x="1" y="6768000"/>
                </a:lnTo>
                <a:lnTo>
                  <a:pt x="1" y="90000"/>
                </a:lnTo>
                <a:lnTo>
                  <a:pt x="0" y="9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53975" y="2854325"/>
            <a:ext cx="9271000" cy="1560513"/>
          </a:xfrm>
          <a:prstGeom prst="rect">
            <a:avLst/>
          </a:prstGeom>
          <a:solidFill>
            <a:srgbClr val="4F5043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9" descr="Maxxam-Logo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73063"/>
            <a:ext cx="1498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ous-titre 2"/>
          <p:cNvSpPr>
            <a:spLocks noGrp="1"/>
          </p:cNvSpPr>
          <p:nvPr>
            <p:ph type="subTitle" idx="4294967295"/>
          </p:nvPr>
        </p:nvSpPr>
        <p:spPr>
          <a:xfrm>
            <a:off x="547562" y="3786072"/>
            <a:ext cx="7732223" cy="492123"/>
          </a:xfrm>
        </p:spPr>
        <p:txBody>
          <a:bodyPr lIns="0" tIns="0">
            <a:normAutofit/>
          </a:bodyPr>
          <a:lstStyle>
            <a:lvl1pPr marL="0" indent="0" algn="l">
              <a:buNone/>
              <a:defRPr sz="2800" b="0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Click to edit Master subtitle style</a:t>
            </a:r>
            <a:endParaRPr lang="en-GB" dirty="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6122" y="2928822"/>
            <a:ext cx="8229600" cy="7795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843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er 3 V3 Ligh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e libre : forme 9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90001 w 12192003"/>
              <a:gd name="connsiteY0" fmla="*/ 90000 h 6858000"/>
              <a:gd name="connsiteX1" fmla="*/ 90001 w 12192003"/>
              <a:gd name="connsiteY1" fmla="*/ 6768000 h 6858000"/>
              <a:gd name="connsiteX2" fmla="*/ 12102003 w 12192003"/>
              <a:gd name="connsiteY2" fmla="*/ 6768000 h 6858000"/>
              <a:gd name="connsiteX3" fmla="*/ 12102003 w 12192003"/>
              <a:gd name="connsiteY3" fmla="*/ 90000 h 6858000"/>
              <a:gd name="connsiteX4" fmla="*/ 0 w 12192003"/>
              <a:gd name="connsiteY4" fmla="*/ 0 h 6858000"/>
              <a:gd name="connsiteX5" fmla="*/ 12192002 w 12192003"/>
              <a:gd name="connsiteY5" fmla="*/ 0 h 6858000"/>
              <a:gd name="connsiteX6" fmla="*/ 12192002 w 12192003"/>
              <a:gd name="connsiteY6" fmla="*/ 0 h 6858000"/>
              <a:gd name="connsiteX7" fmla="*/ 12192003 w 12192003"/>
              <a:gd name="connsiteY7" fmla="*/ 0 h 6858000"/>
              <a:gd name="connsiteX8" fmla="*/ 12192003 w 12192003"/>
              <a:gd name="connsiteY8" fmla="*/ 6858000 h 6858000"/>
              <a:gd name="connsiteX9" fmla="*/ 12192002 w 12192003"/>
              <a:gd name="connsiteY9" fmla="*/ 6858000 h 6858000"/>
              <a:gd name="connsiteX10" fmla="*/ 12102003 w 12192003"/>
              <a:gd name="connsiteY10" fmla="*/ 6858000 h 6858000"/>
              <a:gd name="connsiteX11" fmla="*/ 90001 w 12192003"/>
              <a:gd name="connsiteY11" fmla="*/ 6858000 h 6858000"/>
              <a:gd name="connsiteX12" fmla="*/ 1 w 12192003"/>
              <a:gd name="connsiteY12" fmla="*/ 6858000 h 6858000"/>
              <a:gd name="connsiteX13" fmla="*/ 0 w 12192003"/>
              <a:gd name="connsiteY13" fmla="*/ 6858000 h 6858000"/>
              <a:gd name="connsiteX14" fmla="*/ 0 w 12192003"/>
              <a:gd name="connsiteY14" fmla="*/ 6768000 h 6858000"/>
              <a:gd name="connsiteX15" fmla="*/ 1 w 12192003"/>
              <a:gd name="connsiteY15" fmla="*/ 6768000 h 6858000"/>
              <a:gd name="connsiteX16" fmla="*/ 1 w 12192003"/>
              <a:gd name="connsiteY16" fmla="*/ 90000 h 6858000"/>
              <a:gd name="connsiteX17" fmla="*/ 0 w 12192003"/>
              <a:gd name="connsiteY17" fmla="*/ 90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3" h="6858000">
                <a:moveTo>
                  <a:pt x="90001" y="90000"/>
                </a:moveTo>
                <a:lnTo>
                  <a:pt x="90001" y="6768000"/>
                </a:lnTo>
                <a:lnTo>
                  <a:pt x="12102003" y="6768000"/>
                </a:lnTo>
                <a:lnTo>
                  <a:pt x="12102003" y="90000"/>
                </a:lnTo>
                <a:close/>
                <a:moveTo>
                  <a:pt x="0" y="0"/>
                </a:moveTo>
                <a:lnTo>
                  <a:pt x="12192002" y="0"/>
                </a:lnTo>
                <a:lnTo>
                  <a:pt x="12192002" y="0"/>
                </a:lnTo>
                <a:lnTo>
                  <a:pt x="12192003" y="0"/>
                </a:lnTo>
                <a:lnTo>
                  <a:pt x="12192003" y="6858000"/>
                </a:lnTo>
                <a:lnTo>
                  <a:pt x="12192002" y="6858000"/>
                </a:lnTo>
                <a:lnTo>
                  <a:pt x="12102003" y="6858000"/>
                </a:lnTo>
                <a:lnTo>
                  <a:pt x="90001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68000"/>
                </a:lnTo>
                <a:lnTo>
                  <a:pt x="1" y="6768000"/>
                </a:lnTo>
                <a:lnTo>
                  <a:pt x="1" y="90000"/>
                </a:lnTo>
                <a:lnTo>
                  <a:pt x="0" y="9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53975" y="2854325"/>
            <a:ext cx="9271000" cy="1560513"/>
          </a:xfrm>
          <a:prstGeom prst="rect">
            <a:avLst/>
          </a:prstGeom>
          <a:solidFill>
            <a:srgbClr val="4F5043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9" descr="Maxxam-Logo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73063"/>
            <a:ext cx="1498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ous-titre 2"/>
          <p:cNvSpPr>
            <a:spLocks noGrp="1"/>
          </p:cNvSpPr>
          <p:nvPr>
            <p:ph type="subTitle" idx="4294967295"/>
          </p:nvPr>
        </p:nvSpPr>
        <p:spPr>
          <a:xfrm>
            <a:off x="547562" y="3786072"/>
            <a:ext cx="7732223" cy="492123"/>
          </a:xfrm>
        </p:spPr>
        <p:txBody>
          <a:bodyPr lIns="0" tIns="0">
            <a:normAutofit/>
          </a:bodyPr>
          <a:lstStyle>
            <a:lvl1pPr marL="0" indent="0" algn="l">
              <a:buNone/>
              <a:defRPr sz="2800" b="0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GB" dirty="0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56122" y="2928822"/>
            <a:ext cx="8229600" cy="7795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171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 Red Simple Graph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e libre : forme 9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90001 w 12192003"/>
              <a:gd name="connsiteY0" fmla="*/ 90000 h 6858000"/>
              <a:gd name="connsiteX1" fmla="*/ 90001 w 12192003"/>
              <a:gd name="connsiteY1" fmla="*/ 6768000 h 6858000"/>
              <a:gd name="connsiteX2" fmla="*/ 12102003 w 12192003"/>
              <a:gd name="connsiteY2" fmla="*/ 6768000 h 6858000"/>
              <a:gd name="connsiteX3" fmla="*/ 12102003 w 12192003"/>
              <a:gd name="connsiteY3" fmla="*/ 90000 h 6858000"/>
              <a:gd name="connsiteX4" fmla="*/ 0 w 12192003"/>
              <a:gd name="connsiteY4" fmla="*/ 0 h 6858000"/>
              <a:gd name="connsiteX5" fmla="*/ 12192002 w 12192003"/>
              <a:gd name="connsiteY5" fmla="*/ 0 h 6858000"/>
              <a:gd name="connsiteX6" fmla="*/ 12192002 w 12192003"/>
              <a:gd name="connsiteY6" fmla="*/ 0 h 6858000"/>
              <a:gd name="connsiteX7" fmla="*/ 12192003 w 12192003"/>
              <a:gd name="connsiteY7" fmla="*/ 0 h 6858000"/>
              <a:gd name="connsiteX8" fmla="*/ 12192003 w 12192003"/>
              <a:gd name="connsiteY8" fmla="*/ 6858000 h 6858000"/>
              <a:gd name="connsiteX9" fmla="*/ 12192002 w 12192003"/>
              <a:gd name="connsiteY9" fmla="*/ 6858000 h 6858000"/>
              <a:gd name="connsiteX10" fmla="*/ 12102003 w 12192003"/>
              <a:gd name="connsiteY10" fmla="*/ 6858000 h 6858000"/>
              <a:gd name="connsiteX11" fmla="*/ 90001 w 12192003"/>
              <a:gd name="connsiteY11" fmla="*/ 6858000 h 6858000"/>
              <a:gd name="connsiteX12" fmla="*/ 1 w 12192003"/>
              <a:gd name="connsiteY12" fmla="*/ 6858000 h 6858000"/>
              <a:gd name="connsiteX13" fmla="*/ 0 w 12192003"/>
              <a:gd name="connsiteY13" fmla="*/ 6858000 h 6858000"/>
              <a:gd name="connsiteX14" fmla="*/ 0 w 12192003"/>
              <a:gd name="connsiteY14" fmla="*/ 6768000 h 6858000"/>
              <a:gd name="connsiteX15" fmla="*/ 1 w 12192003"/>
              <a:gd name="connsiteY15" fmla="*/ 6768000 h 6858000"/>
              <a:gd name="connsiteX16" fmla="*/ 1 w 12192003"/>
              <a:gd name="connsiteY16" fmla="*/ 90000 h 6858000"/>
              <a:gd name="connsiteX17" fmla="*/ 0 w 12192003"/>
              <a:gd name="connsiteY17" fmla="*/ 90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3" h="6858000">
                <a:moveTo>
                  <a:pt x="90001" y="90000"/>
                </a:moveTo>
                <a:lnTo>
                  <a:pt x="90001" y="6768000"/>
                </a:lnTo>
                <a:lnTo>
                  <a:pt x="12102003" y="6768000"/>
                </a:lnTo>
                <a:lnTo>
                  <a:pt x="12102003" y="90000"/>
                </a:lnTo>
                <a:close/>
                <a:moveTo>
                  <a:pt x="0" y="0"/>
                </a:moveTo>
                <a:lnTo>
                  <a:pt x="12192002" y="0"/>
                </a:lnTo>
                <a:lnTo>
                  <a:pt x="12192002" y="0"/>
                </a:lnTo>
                <a:lnTo>
                  <a:pt x="12192003" y="0"/>
                </a:lnTo>
                <a:lnTo>
                  <a:pt x="12192003" y="6858000"/>
                </a:lnTo>
                <a:lnTo>
                  <a:pt x="12192002" y="6858000"/>
                </a:lnTo>
                <a:lnTo>
                  <a:pt x="12102003" y="6858000"/>
                </a:lnTo>
                <a:lnTo>
                  <a:pt x="90001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68000"/>
                </a:lnTo>
                <a:lnTo>
                  <a:pt x="1" y="6768000"/>
                </a:lnTo>
                <a:lnTo>
                  <a:pt x="1" y="90000"/>
                </a:lnTo>
                <a:lnTo>
                  <a:pt x="0" y="9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8" descr="Maxxam-Logo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73063"/>
            <a:ext cx="1498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ous-titre 2"/>
          <p:cNvSpPr>
            <a:spLocks noGrp="1"/>
          </p:cNvSpPr>
          <p:nvPr>
            <p:ph type="subTitle" idx="4294967295"/>
          </p:nvPr>
        </p:nvSpPr>
        <p:spPr>
          <a:xfrm>
            <a:off x="547562" y="3786072"/>
            <a:ext cx="7732223" cy="492123"/>
          </a:xfrm>
        </p:spPr>
        <p:txBody>
          <a:bodyPr lIns="0" tIns="0">
            <a:normAutofit/>
          </a:bodyPr>
          <a:lstStyle>
            <a:lvl1pPr marL="0" indent="0" algn="l">
              <a:buNone/>
              <a:defRPr sz="2800" b="0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GB" dirty="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456122" y="2928822"/>
            <a:ext cx="8229600" cy="7795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026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 Grey Simple Graph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e libre : forme 9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90001 w 12192003"/>
              <a:gd name="connsiteY0" fmla="*/ 90000 h 6858000"/>
              <a:gd name="connsiteX1" fmla="*/ 90001 w 12192003"/>
              <a:gd name="connsiteY1" fmla="*/ 6768000 h 6858000"/>
              <a:gd name="connsiteX2" fmla="*/ 12102003 w 12192003"/>
              <a:gd name="connsiteY2" fmla="*/ 6768000 h 6858000"/>
              <a:gd name="connsiteX3" fmla="*/ 12102003 w 12192003"/>
              <a:gd name="connsiteY3" fmla="*/ 90000 h 6858000"/>
              <a:gd name="connsiteX4" fmla="*/ 0 w 12192003"/>
              <a:gd name="connsiteY4" fmla="*/ 0 h 6858000"/>
              <a:gd name="connsiteX5" fmla="*/ 12192002 w 12192003"/>
              <a:gd name="connsiteY5" fmla="*/ 0 h 6858000"/>
              <a:gd name="connsiteX6" fmla="*/ 12192002 w 12192003"/>
              <a:gd name="connsiteY6" fmla="*/ 0 h 6858000"/>
              <a:gd name="connsiteX7" fmla="*/ 12192003 w 12192003"/>
              <a:gd name="connsiteY7" fmla="*/ 0 h 6858000"/>
              <a:gd name="connsiteX8" fmla="*/ 12192003 w 12192003"/>
              <a:gd name="connsiteY8" fmla="*/ 6858000 h 6858000"/>
              <a:gd name="connsiteX9" fmla="*/ 12192002 w 12192003"/>
              <a:gd name="connsiteY9" fmla="*/ 6858000 h 6858000"/>
              <a:gd name="connsiteX10" fmla="*/ 12102003 w 12192003"/>
              <a:gd name="connsiteY10" fmla="*/ 6858000 h 6858000"/>
              <a:gd name="connsiteX11" fmla="*/ 90001 w 12192003"/>
              <a:gd name="connsiteY11" fmla="*/ 6858000 h 6858000"/>
              <a:gd name="connsiteX12" fmla="*/ 1 w 12192003"/>
              <a:gd name="connsiteY12" fmla="*/ 6858000 h 6858000"/>
              <a:gd name="connsiteX13" fmla="*/ 0 w 12192003"/>
              <a:gd name="connsiteY13" fmla="*/ 6858000 h 6858000"/>
              <a:gd name="connsiteX14" fmla="*/ 0 w 12192003"/>
              <a:gd name="connsiteY14" fmla="*/ 6768000 h 6858000"/>
              <a:gd name="connsiteX15" fmla="*/ 1 w 12192003"/>
              <a:gd name="connsiteY15" fmla="*/ 6768000 h 6858000"/>
              <a:gd name="connsiteX16" fmla="*/ 1 w 12192003"/>
              <a:gd name="connsiteY16" fmla="*/ 90000 h 6858000"/>
              <a:gd name="connsiteX17" fmla="*/ 0 w 12192003"/>
              <a:gd name="connsiteY17" fmla="*/ 90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3" h="6858000">
                <a:moveTo>
                  <a:pt x="90001" y="90000"/>
                </a:moveTo>
                <a:lnTo>
                  <a:pt x="90001" y="6768000"/>
                </a:lnTo>
                <a:lnTo>
                  <a:pt x="12102003" y="6768000"/>
                </a:lnTo>
                <a:lnTo>
                  <a:pt x="12102003" y="90000"/>
                </a:lnTo>
                <a:close/>
                <a:moveTo>
                  <a:pt x="0" y="0"/>
                </a:moveTo>
                <a:lnTo>
                  <a:pt x="12192002" y="0"/>
                </a:lnTo>
                <a:lnTo>
                  <a:pt x="12192002" y="0"/>
                </a:lnTo>
                <a:lnTo>
                  <a:pt x="12192003" y="0"/>
                </a:lnTo>
                <a:lnTo>
                  <a:pt x="12192003" y="6858000"/>
                </a:lnTo>
                <a:lnTo>
                  <a:pt x="12192002" y="6858000"/>
                </a:lnTo>
                <a:lnTo>
                  <a:pt x="12102003" y="6858000"/>
                </a:lnTo>
                <a:lnTo>
                  <a:pt x="90001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68000"/>
                </a:lnTo>
                <a:lnTo>
                  <a:pt x="1" y="6768000"/>
                </a:lnTo>
                <a:lnTo>
                  <a:pt x="1" y="90000"/>
                </a:lnTo>
                <a:lnTo>
                  <a:pt x="0" y="9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8" descr="Maxxam-Logo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73063"/>
            <a:ext cx="1498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ous-titre 2"/>
          <p:cNvSpPr>
            <a:spLocks noGrp="1"/>
          </p:cNvSpPr>
          <p:nvPr>
            <p:ph type="subTitle" idx="4294967295"/>
          </p:nvPr>
        </p:nvSpPr>
        <p:spPr>
          <a:xfrm>
            <a:off x="547562" y="3786072"/>
            <a:ext cx="7732223" cy="492123"/>
          </a:xfrm>
        </p:spPr>
        <p:txBody>
          <a:bodyPr lIns="0" tIns="0">
            <a:normAutofit/>
          </a:bodyPr>
          <a:lstStyle>
            <a:lvl1pPr marL="0" indent="0" algn="l">
              <a:buNone/>
              <a:defRPr sz="2800" b="0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GB" dirty="0"/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456122" y="2928822"/>
            <a:ext cx="8229600" cy="7795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990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/>
          </p:cNvSpPr>
          <p:nvPr userDrawn="1"/>
        </p:nvSpPr>
        <p:spPr>
          <a:xfrm>
            <a:off x="8562975" y="4740275"/>
            <a:ext cx="327025" cy="222250"/>
          </a:xfrm>
          <a:prstGeom prst="rect">
            <a:avLst/>
          </a:prstGeom>
          <a:solidFill>
            <a:sysClr val="window" lastClr="FFFFFF"/>
          </a:solidFill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9pPr>
          </a:lstStyle>
          <a:p>
            <a:pPr algn="ctr" defTabSz="914400" eaLnBrk="1" hangingPunct="1"/>
            <a:fld id="{CAFC854A-72FA-46DB-B01C-4C6E2EC91347}" type="slidenum">
              <a:rPr lang="en-GB" altLang="en-US" sz="900">
                <a:solidFill>
                  <a:srgbClr val="000000"/>
                </a:solidFill>
                <a:latin typeface="Arial" pitchFamily="34" charset="0"/>
              </a:rPr>
              <a:pPr algn="ctr" defTabSz="914400" eaLnBrk="1" hangingPunct="1"/>
              <a:t>‹#›</a:t>
            </a:fld>
            <a:endParaRPr lang="en-GB" altLang="en-US" sz="9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7" descr="Maxxam-Logo-Colou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518025"/>
            <a:ext cx="12827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10896" y="213360"/>
            <a:ext cx="8229600" cy="6299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>
                <a:solidFill>
                  <a:srgbClr val="B0002D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CA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896" y="1036320"/>
            <a:ext cx="8229600" cy="17373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78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/>
          </p:cNvSpPr>
          <p:nvPr userDrawn="1"/>
        </p:nvSpPr>
        <p:spPr>
          <a:xfrm>
            <a:off x="8562975" y="4740275"/>
            <a:ext cx="327025" cy="222250"/>
          </a:xfrm>
          <a:prstGeom prst="rect">
            <a:avLst/>
          </a:prstGeom>
          <a:solidFill>
            <a:sysClr val="window" lastClr="FFFFFF"/>
          </a:solidFill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9pPr>
          </a:lstStyle>
          <a:p>
            <a:pPr algn="ctr" defTabSz="914400" eaLnBrk="1" hangingPunct="1"/>
            <a:fld id="{145F3707-A501-4CAA-AA9C-1156C164E997}" type="slidenum">
              <a:rPr lang="en-GB" altLang="en-US" sz="900">
                <a:solidFill>
                  <a:srgbClr val="000000"/>
                </a:solidFill>
                <a:latin typeface="Arial" pitchFamily="34" charset="0"/>
              </a:rPr>
              <a:pPr algn="ctr" defTabSz="914400" eaLnBrk="1" hangingPunct="1"/>
              <a:t>‹#›</a:t>
            </a:fld>
            <a:endParaRPr lang="en-GB" altLang="en-US" sz="9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7" descr="Maxxam-Logo-Colou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518025"/>
            <a:ext cx="12827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310896" y="213360"/>
            <a:ext cx="8229600" cy="62992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>
                <a:solidFill>
                  <a:srgbClr val="68665C"/>
                </a:solidFill>
                <a:latin typeface="Arial"/>
                <a:cs typeface="Arial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896" y="1036320"/>
            <a:ext cx="8229600" cy="17373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59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 txBox="1">
            <a:spLocks/>
          </p:cNvSpPr>
          <p:nvPr userDrawn="1"/>
        </p:nvSpPr>
        <p:spPr>
          <a:xfrm>
            <a:off x="8562975" y="4740275"/>
            <a:ext cx="327025" cy="222250"/>
          </a:xfrm>
          <a:prstGeom prst="rect">
            <a:avLst/>
          </a:prstGeom>
          <a:solidFill>
            <a:sysClr val="window" lastClr="FFFFFF"/>
          </a:solidFill>
        </p:spPr>
        <p:txBody>
          <a:bodyPr lIns="0" rIns="0"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9pPr>
          </a:lstStyle>
          <a:p>
            <a:pPr algn="ctr" defTabSz="914400" eaLnBrk="1" hangingPunct="1"/>
            <a:fld id="{3CFEF5EA-7FC6-4AFD-B45D-69734AF3C9C9}" type="slidenum">
              <a:rPr lang="en-GB" altLang="en-US" sz="900">
                <a:solidFill>
                  <a:srgbClr val="000000"/>
                </a:solidFill>
                <a:latin typeface="Arial" pitchFamily="34" charset="0"/>
              </a:rPr>
              <a:pPr algn="ctr" defTabSz="914400" eaLnBrk="1" hangingPunct="1"/>
              <a:t>‹#›</a:t>
            </a:fld>
            <a:endParaRPr lang="en-GB" altLang="en-US" sz="9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7" descr="Maxxam-Logo-Colou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518025"/>
            <a:ext cx="12827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3417570"/>
            <a:ext cx="8251444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896" y="27749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895" y="3843020"/>
            <a:ext cx="8251445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88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P Red Simple Graph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rme libre : forme 9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90001 w 12192003"/>
              <a:gd name="connsiteY0" fmla="*/ 90000 h 6858000"/>
              <a:gd name="connsiteX1" fmla="*/ 90001 w 12192003"/>
              <a:gd name="connsiteY1" fmla="*/ 6768000 h 6858000"/>
              <a:gd name="connsiteX2" fmla="*/ 12102003 w 12192003"/>
              <a:gd name="connsiteY2" fmla="*/ 6768000 h 6858000"/>
              <a:gd name="connsiteX3" fmla="*/ 12102003 w 12192003"/>
              <a:gd name="connsiteY3" fmla="*/ 90000 h 6858000"/>
              <a:gd name="connsiteX4" fmla="*/ 0 w 12192003"/>
              <a:gd name="connsiteY4" fmla="*/ 0 h 6858000"/>
              <a:gd name="connsiteX5" fmla="*/ 12192002 w 12192003"/>
              <a:gd name="connsiteY5" fmla="*/ 0 h 6858000"/>
              <a:gd name="connsiteX6" fmla="*/ 12192002 w 12192003"/>
              <a:gd name="connsiteY6" fmla="*/ 0 h 6858000"/>
              <a:gd name="connsiteX7" fmla="*/ 12192003 w 12192003"/>
              <a:gd name="connsiteY7" fmla="*/ 0 h 6858000"/>
              <a:gd name="connsiteX8" fmla="*/ 12192003 w 12192003"/>
              <a:gd name="connsiteY8" fmla="*/ 6858000 h 6858000"/>
              <a:gd name="connsiteX9" fmla="*/ 12192002 w 12192003"/>
              <a:gd name="connsiteY9" fmla="*/ 6858000 h 6858000"/>
              <a:gd name="connsiteX10" fmla="*/ 12102003 w 12192003"/>
              <a:gd name="connsiteY10" fmla="*/ 6858000 h 6858000"/>
              <a:gd name="connsiteX11" fmla="*/ 90001 w 12192003"/>
              <a:gd name="connsiteY11" fmla="*/ 6858000 h 6858000"/>
              <a:gd name="connsiteX12" fmla="*/ 1 w 12192003"/>
              <a:gd name="connsiteY12" fmla="*/ 6858000 h 6858000"/>
              <a:gd name="connsiteX13" fmla="*/ 0 w 12192003"/>
              <a:gd name="connsiteY13" fmla="*/ 6858000 h 6858000"/>
              <a:gd name="connsiteX14" fmla="*/ 0 w 12192003"/>
              <a:gd name="connsiteY14" fmla="*/ 6768000 h 6858000"/>
              <a:gd name="connsiteX15" fmla="*/ 1 w 12192003"/>
              <a:gd name="connsiteY15" fmla="*/ 6768000 h 6858000"/>
              <a:gd name="connsiteX16" fmla="*/ 1 w 12192003"/>
              <a:gd name="connsiteY16" fmla="*/ 90000 h 6858000"/>
              <a:gd name="connsiteX17" fmla="*/ 0 w 12192003"/>
              <a:gd name="connsiteY17" fmla="*/ 90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3" h="6858000">
                <a:moveTo>
                  <a:pt x="90001" y="90000"/>
                </a:moveTo>
                <a:lnTo>
                  <a:pt x="90001" y="6768000"/>
                </a:lnTo>
                <a:lnTo>
                  <a:pt x="12102003" y="6768000"/>
                </a:lnTo>
                <a:lnTo>
                  <a:pt x="12102003" y="90000"/>
                </a:lnTo>
                <a:close/>
                <a:moveTo>
                  <a:pt x="0" y="0"/>
                </a:moveTo>
                <a:lnTo>
                  <a:pt x="12192002" y="0"/>
                </a:lnTo>
                <a:lnTo>
                  <a:pt x="12192002" y="0"/>
                </a:lnTo>
                <a:lnTo>
                  <a:pt x="12192003" y="0"/>
                </a:lnTo>
                <a:lnTo>
                  <a:pt x="12192003" y="6858000"/>
                </a:lnTo>
                <a:lnTo>
                  <a:pt x="12192002" y="6858000"/>
                </a:lnTo>
                <a:lnTo>
                  <a:pt x="12102003" y="6858000"/>
                </a:lnTo>
                <a:lnTo>
                  <a:pt x="90001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68000"/>
                </a:lnTo>
                <a:lnTo>
                  <a:pt x="1" y="6768000"/>
                </a:lnTo>
                <a:lnTo>
                  <a:pt x="1" y="90000"/>
                </a:lnTo>
                <a:lnTo>
                  <a:pt x="0" y="9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5" name="Picture 8" descr="Maxxam-Logo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477963"/>
            <a:ext cx="311943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457200" y="279146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632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4472C7-0EDA-40C5-849E-F381832BE6E9}" type="datetimeFigureOut">
              <a:rPr lang="en-US" altLang="en-US"/>
              <a:pPr/>
              <a:t>6/4/2018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02C0C2-F009-4D85-9D04-34AC5097724A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6" r:id="rId6"/>
    <p:sldLayoutId id="2147483837" r:id="rId7"/>
    <p:sldLayoutId id="2147483838" r:id="rId8"/>
    <p:sldLayoutId id="2147483839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Geneva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Geneva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Geneva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Geneva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Geneva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Geneva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781299" y="352133"/>
            <a:ext cx="5757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9pPr>
          </a:lstStyle>
          <a:p>
            <a:pPr algn="r" eaLnBrk="1" hangingPunct="1"/>
            <a:r>
              <a:rPr lang="en-CA" sz="3200" dirty="0" smtClean="0"/>
              <a:t>‘Daily’ Zero / Span Checks</a:t>
            </a:r>
            <a:endParaRPr lang="en-US" alt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39552" y="1317045"/>
            <a:ext cx="8229600" cy="22629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 smtClean="0"/>
              <a:t>What?</a:t>
            </a:r>
          </a:p>
          <a:p>
            <a:pPr lvl="1"/>
            <a:r>
              <a:rPr lang="en-CA" sz="2000" dirty="0"/>
              <a:t>	</a:t>
            </a:r>
            <a:r>
              <a:rPr lang="en-CA" sz="2000" dirty="0" smtClean="0"/>
              <a:t>A check of the analyzer’s accuracy</a:t>
            </a:r>
          </a:p>
          <a:p>
            <a:pPr lvl="1"/>
            <a:r>
              <a:rPr lang="en-CA" sz="2000" dirty="0"/>
              <a:t>	</a:t>
            </a:r>
            <a:r>
              <a:rPr lang="en-CA" sz="2000" dirty="0" smtClean="0"/>
              <a:t>Uses an ‘internal’ source of zero air</a:t>
            </a:r>
          </a:p>
          <a:p>
            <a:pPr lvl="1"/>
            <a:r>
              <a:rPr lang="en-CA" sz="2000" dirty="0"/>
              <a:t>	</a:t>
            </a:r>
            <a:r>
              <a:rPr lang="en-CA" sz="2000" dirty="0" smtClean="0"/>
              <a:t>Uses an ‘internal’ source of test gas</a:t>
            </a:r>
            <a:endParaRPr lang="en-CA" sz="2000" dirty="0"/>
          </a:p>
          <a:p>
            <a:pPr lvl="1"/>
            <a:r>
              <a:rPr lang="en-CA" sz="2000" dirty="0" smtClean="0"/>
              <a:t>	Qualitative </a:t>
            </a:r>
            <a:r>
              <a:rPr lang="en-CA" sz="2000" u="sng" dirty="0" smtClean="0"/>
              <a:t>not</a:t>
            </a:r>
            <a:r>
              <a:rPr lang="en-CA" sz="2000" dirty="0" smtClean="0"/>
              <a:t> quantitative!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781299" y="352133"/>
            <a:ext cx="5757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9pPr>
          </a:lstStyle>
          <a:p>
            <a:pPr algn="r" eaLnBrk="1" hangingPunct="1"/>
            <a:r>
              <a:rPr lang="en-CA" sz="3200" dirty="0" smtClean="0"/>
              <a:t>‘Daily’ Zero / Span Checks</a:t>
            </a:r>
            <a:endParaRPr lang="en-US" alt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39552" y="1308419"/>
            <a:ext cx="8229600" cy="22651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 smtClean="0"/>
              <a:t>Why?</a:t>
            </a:r>
          </a:p>
          <a:p>
            <a:pPr marL="0" indent="0">
              <a:buNone/>
            </a:pPr>
            <a:r>
              <a:rPr lang="en-CA" sz="2000" dirty="0"/>
              <a:t>	</a:t>
            </a:r>
            <a:r>
              <a:rPr lang="en-CA" sz="2000" dirty="0" smtClean="0"/>
              <a:t>Quality </a:t>
            </a:r>
            <a:r>
              <a:rPr lang="en-CA" sz="2000" dirty="0" smtClean="0"/>
              <a:t>Control</a:t>
            </a:r>
            <a:endParaRPr lang="en-CA" sz="2000" dirty="0" smtClean="0"/>
          </a:p>
          <a:p>
            <a:pPr marL="0" indent="0">
              <a:buNone/>
            </a:pPr>
            <a:r>
              <a:rPr lang="en-CA" sz="2000" dirty="0"/>
              <a:t>	</a:t>
            </a:r>
            <a:r>
              <a:rPr lang="en-CA" sz="2000" dirty="0" smtClean="0"/>
              <a:t>Demonstrates that analyzer continues to work as intended</a:t>
            </a:r>
          </a:p>
          <a:p>
            <a:pPr marL="0" indent="0">
              <a:buNone/>
            </a:pPr>
            <a:r>
              <a:rPr lang="en-CA" sz="2000" dirty="0" smtClean="0"/>
              <a:t>	Identifies </a:t>
            </a:r>
            <a:r>
              <a:rPr lang="en-CA" sz="2000" i="1" u="sng" dirty="0" smtClean="0"/>
              <a:t>potential</a:t>
            </a:r>
            <a:r>
              <a:rPr lang="en-CA" sz="2000" dirty="0" smtClean="0"/>
              <a:t> equipment failure</a:t>
            </a:r>
          </a:p>
          <a:p>
            <a:pPr marL="0" indent="0">
              <a:buNone/>
            </a:pPr>
            <a:r>
              <a:rPr lang="en-CA" sz="2000" dirty="0"/>
              <a:t>	</a:t>
            </a:r>
            <a:r>
              <a:rPr lang="en-CA" sz="2000" dirty="0" smtClean="0"/>
              <a:t>Can be used to determine ‘point of failure’</a:t>
            </a:r>
          </a:p>
          <a:p>
            <a:pPr marL="0" indent="0">
              <a:buFont typeface="Arial" pitchFamily="34" charset="0"/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6981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781299" y="352133"/>
            <a:ext cx="5757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9pPr>
          </a:lstStyle>
          <a:p>
            <a:pPr algn="r" eaLnBrk="1" hangingPunct="1"/>
            <a:r>
              <a:rPr lang="en-CA" sz="3200" dirty="0" smtClean="0"/>
              <a:t>‘Daily’ Zero / Span Checks</a:t>
            </a:r>
            <a:endParaRPr lang="en-US" alt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39552" y="997868"/>
            <a:ext cx="8229600" cy="35396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 smtClean="0"/>
              <a:t>How?</a:t>
            </a:r>
          </a:p>
          <a:p>
            <a:pPr marL="0" indent="0">
              <a:buFont typeface="Arial" pitchFamily="34" charset="0"/>
              <a:buNone/>
            </a:pPr>
            <a:endParaRPr lang="en-CA" sz="2000" dirty="0"/>
          </a:p>
        </p:txBody>
      </p:sp>
      <p:sp>
        <p:nvSpPr>
          <p:cNvPr id="2" name="Rectangle 1"/>
          <p:cNvSpPr/>
          <p:nvPr/>
        </p:nvSpPr>
        <p:spPr>
          <a:xfrm>
            <a:off x="2734975" y="1526876"/>
            <a:ext cx="3838754" cy="21134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Flowchart: Or 31"/>
          <p:cNvSpPr/>
          <p:nvPr/>
        </p:nvSpPr>
        <p:spPr>
          <a:xfrm>
            <a:off x="2959663" y="2801510"/>
            <a:ext cx="263507" cy="339307"/>
          </a:xfrm>
          <a:prstGeom prst="flowChartOr">
            <a:avLst/>
          </a:prstGeom>
          <a:solidFill>
            <a:srgbClr val="0070C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/>
          <p:cNvSpPr/>
          <p:nvPr/>
        </p:nvSpPr>
        <p:spPr>
          <a:xfrm>
            <a:off x="4469286" y="2570671"/>
            <a:ext cx="771663" cy="80225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Arrow Connector 5"/>
          <p:cNvCxnSpPr>
            <a:endCxn id="3" idx="2"/>
          </p:cNvCxnSpPr>
          <p:nvPr/>
        </p:nvCxnSpPr>
        <p:spPr>
          <a:xfrm>
            <a:off x="1954284" y="2971799"/>
            <a:ext cx="2515002" cy="1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41777" y="3372928"/>
            <a:ext cx="0" cy="845389"/>
          </a:xfrm>
          <a:prstGeom prst="straightConnector1">
            <a:avLst/>
          </a:prstGeom>
          <a:ln>
            <a:solidFill>
              <a:srgbClr val="4F504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6664" y="1535503"/>
            <a:ext cx="987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Analyzer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069456" y="2787133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Detector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4855118" y="3870385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Exhaust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078723" y="280151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Sample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2946322" y="1660585"/>
            <a:ext cx="370936" cy="5779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/>
          <p:cNvCxnSpPr>
            <a:endCxn id="3" idx="2"/>
          </p:cNvCxnSpPr>
          <p:nvPr/>
        </p:nvCxnSpPr>
        <p:spPr>
          <a:xfrm>
            <a:off x="3131790" y="2971799"/>
            <a:ext cx="1337496" cy="1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61967" y="1397810"/>
            <a:ext cx="921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Zero Air</a:t>
            </a:r>
            <a:br>
              <a:rPr lang="en-CA" dirty="0" smtClean="0"/>
            </a:br>
            <a:r>
              <a:rPr lang="en-CA" dirty="0" smtClean="0"/>
              <a:t>source</a:t>
            </a: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3443144" y="2168145"/>
            <a:ext cx="370936" cy="57797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Arrow Connector 23"/>
          <p:cNvCxnSpPr>
            <a:stCxn id="10" idx="2"/>
            <a:endCxn id="23" idx="1"/>
          </p:cNvCxnSpPr>
          <p:nvPr/>
        </p:nvCxnSpPr>
        <p:spPr>
          <a:xfrm>
            <a:off x="3131790" y="2238555"/>
            <a:ext cx="311354" cy="2185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3" idx="2"/>
          </p:cNvCxnSpPr>
          <p:nvPr/>
        </p:nvCxnSpPr>
        <p:spPr>
          <a:xfrm>
            <a:off x="3091416" y="2965370"/>
            <a:ext cx="1377870" cy="643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54140" y="3135066"/>
            <a:ext cx="68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Valve</a:t>
            </a:r>
            <a:endParaRPr lang="en-CA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091416" y="2238555"/>
            <a:ext cx="4805" cy="732608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27140" y="1923360"/>
            <a:ext cx="1433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Test gas source</a:t>
            </a:r>
            <a:endParaRPr lang="en-CA" sz="1600" dirty="0"/>
          </a:p>
        </p:txBody>
      </p:sp>
      <p:cxnSp>
        <p:nvCxnSpPr>
          <p:cNvPr id="26" name="Straight Arrow Connector 25"/>
          <p:cNvCxnSpPr>
            <a:stCxn id="23" idx="1"/>
          </p:cNvCxnSpPr>
          <p:nvPr/>
        </p:nvCxnSpPr>
        <p:spPr>
          <a:xfrm flipH="1">
            <a:off x="3096221" y="2457130"/>
            <a:ext cx="346923" cy="501811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23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 animBg="1"/>
      <p:bldP spid="11" grpId="0"/>
      <p:bldP spid="12" grpId="0"/>
      <p:bldP spid="13" grpId="0"/>
      <p:bldP spid="10" grpId="0" animBg="1"/>
      <p:bldP spid="22" grpId="0"/>
      <p:bldP spid="23" grpId="0" animBg="1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781299" y="352133"/>
            <a:ext cx="5757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9pPr>
          </a:lstStyle>
          <a:p>
            <a:pPr algn="r" eaLnBrk="1" hangingPunct="1"/>
            <a:r>
              <a:rPr lang="en-CA" sz="3200" dirty="0" smtClean="0"/>
              <a:t>‘Daily’ Zero / Span Checks</a:t>
            </a:r>
            <a:endParaRPr lang="en-US" alt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39552" y="936908"/>
            <a:ext cx="8229600" cy="22651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2000" b="1" dirty="0" smtClean="0"/>
              <a:t>Zero Air Source</a:t>
            </a:r>
            <a:r>
              <a:rPr lang="en-CA" sz="2000" b="1" dirty="0" smtClean="0"/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en-CA" sz="2000" dirty="0" smtClean="0"/>
              <a:t>Compressed gas (cylinder) </a:t>
            </a:r>
          </a:p>
          <a:p>
            <a:pPr marL="0" indent="0">
              <a:buFont typeface="Arial" pitchFamily="34" charset="0"/>
              <a:buNone/>
            </a:pPr>
            <a:endParaRPr lang="en-C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7157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58" y="1977948"/>
            <a:ext cx="2077879" cy="2772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19" y="1667157"/>
            <a:ext cx="2752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38184" y="1577838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2000" dirty="0" smtClean="0"/>
              <a:t>Scrubber</a:t>
            </a:r>
            <a:endParaRPr lang="en-C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30031" y="3495957"/>
            <a:ext cx="2130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2000" dirty="0" smtClean="0"/>
              <a:t>Zero Air Generator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6435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781299" y="352133"/>
            <a:ext cx="5757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9pPr>
          </a:lstStyle>
          <a:p>
            <a:pPr algn="r" eaLnBrk="1" hangingPunct="1"/>
            <a:r>
              <a:rPr lang="en-CA" sz="3200" dirty="0" smtClean="0"/>
              <a:t>‘Daily’ Zero / Span Checks</a:t>
            </a:r>
            <a:endParaRPr lang="en-US" alt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39552" y="936908"/>
            <a:ext cx="8229600" cy="22651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2000" b="1" dirty="0" smtClean="0"/>
              <a:t>Test Gas Source:</a:t>
            </a:r>
          </a:p>
          <a:p>
            <a:pPr marL="0" indent="0">
              <a:buFont typeface="Arial" pitchFamily="34" charset="0"/>
              <a:buNone/>
            </a:pPr>
            <a:r>
              <a:rPr lang="en-CA" sz="2000" dirty="0" smtClean="0"/>
              <a:t>Compressed gas (cylinder) 	</a:t>
            </a:r>
            <a:r>
              <a:rPr lang="en-CA" sz="2000" dirty="0" smtClean="0"/>
              <a:t>	Permeation </a:t>
            </a:r>
            <a:r>
              <a:rPr lang="en-CA" sz="2000" dirty="0" smtClean="0"/>
              <a:t>(Perm) Tube and Oven</a:t>
            </a:r>
          </a:p>
          <a:p>
            <a:pPr marL="0" indent="0">
              <a:buFont typeface="Arial" pitchFamily="34" charset="0"/>
              <a:buNone/>
            </a:pPr>
            <a:endParaRPr lang="en-C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7157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37" y="1895475"/>
            <a:ext cx="2770695" cy="27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669630" y="1195557"/>
            <a:ext cx="182880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781299" y="352133"/>
            <a:ext cx="5757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1" charset="-128"/>
              </a:defRPr>
            </a:lvl9pPr>
          </a:lstStyle>
          <a:p>
            <a:pPr algn="r" eaLnBrk="1" hangingPunct="1"/>
            <a:r>
              <a:rPr lang="en-CA" sz="3200" dirty="0" smtClean="0"/>
              <a:t>‘Daily’ Zero / Span Checks</a:t>
            </a:r>
            <a:endParaRPr lang="en-US" alt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39552" y="1159793"/>
            <a:ext cx="8229600" cy="36027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900" b="1" dirty="0" smtClean="0"/>
              <a:t>When?</a:t>
            </a:r>
          </a:p>
          <a:p>
            <a:pPr lvl="1"/>
            <a:r>
              <a:rPr lang="en-CA" sz="1900" dirty="0" smtClean="0"/>
              <a:t>After multi-point </a:t>
            </a:r>
            <a:r>
              <a:rPr lang="en-CA" sz="1900" dirty="0" smtClean="0"/>
              <a:t>calibration</a:t>
            </a:r>
          </a:p>
          <a:p>
            <a:pPr lvl="1"/>
            <a:r>
              <a:rPr lang="en-CA" sz="1900" dirty="0" smtClean="0"/>
              <a:t>After </a:t>
            </a:r>
            <a:r>
              <a:rPr lang="en-CA" sz="1900" dirty="0"/>
              <a:t>span gas </a:t>
            </a:r>
            <a:r>
              <a:rPr lang="en-CA" sz="1900" dirty="0" smtClean="0"/>
              <a:t>exchange</a:t>
            </a:r>
            <a:endParaRPr lang="en-CA" sz="1900" dirty="0"/>
          </a:p>
          <a:p>
            <a:pPr lvl="2"/>
            <a:r>
              <a:rPr lang="en-CA" sz="1900" dirty="0" smtClean="0"/>
              <a:t>Sets </a:t>
            </a:r>
            <a:r>
              <a:rPr lang="en-CA" sz="1900" dirty="0" smtClean="0"/>
              <a:t>Expected (reference) </a:t>
            </a:r>
            <a:r>
              <a:rPr lang="en-CA" sz="1900" dirty="0" smtClean="0"/>
              <a:t>value</a:t>
            </a:r>
          </a:p>
          <a:p>
            <a:pPr lvl="1"/>
            <a:r>
              <a:rPr lang="en-CA" sz="1900" dirty="0" smtClean="0"/>
              <a:t>Daily</a:t>
            </a:r>
          </a:p>
          <a:p>
            <a:pPr lvl="2"/>
            <a:r>
              <a:rPr lang="en-CA" sz="1900" dirty="0" smtClean="0"/>
              <a:t>Zero ± 3% of full scale; </a:t>
            </a:r>
            <a:r>
              <a:rPr lang="en-CA" sz="1900" dirty="0" smtClean="0"/>
              <a:t>Span ± 10% of reference (AMD)</a:t>
            </a:r>
            <a:endParaRPr lang="en-CA" sz="1900" dirty="0" smtClean="0"/>
          </a:p>
          <a:p>
            <a:pPr lvl="1"/>
            <a:r>
              <a:rPr lang="en-CA" sz="1900" dirty="0" smtClean="0"/>
              <a:t>Unscheduled (repeat)</a:t>
            </a:r>
            <a:r>
              <a:rPr lang="en-CA" sz="1900" dirty="0" smtClean="0"/>
              <a:t> if suspected problem</a:t>
            </a:r>
          </a:p>
          <a:p>
            <a:pPr lvl="1"/>
            <a:r>
              <a:rPr lang="en-CA" sz="1900" dirty="0"/>
              <a:t>T</a:t>
            </a:r>
            <a:r>
              <a:rPr lang="en-CA" sz="1900" dirty="0" smtClean="0"/>
              <a:t>o bracket ‘events’ (e.g. power)</a:t>
            </a:r>
          </a:p>
          <a:p>
            <a:pPr lvl="2"/>
            <a:r>
              <a:rPr lang="en-CA" sz="1900" dirty="0" smtClean="0"/>
              <a:t>Demonstrates good recovery</a:t>
            </a:r>
            <a:endParaRPr lang="en-CA" sz="1900" dirty="0" smtClean="0"/>
          </a:p>
          <a:p>
            <a:pPr marL="0" indent="0">
              <a:buFont typeface="Arial" pitchFamily="34" charset="0"/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1270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133</Words>
  <Application>Microsoft Office PowerPoint</Application>
  <PresentationFormat>On-screen Show (16:9)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Wesson</dc:creator>
  <cp:lastModifiedBy>Christopher Wesson</cp:lastModifiedBy>
  <cp:revision>136</cp:revision>
  <dcterms:created xsi:type="dcterms:W3CDTF">2017-05-14T16:15:27Z</dcterms:created>
  <dcterms:modified xsi:type="dcterms:W3CDTF">2018-06-04T19:26:18Z</dcterms:modified>
</cp:coreProperties>
</file>