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09" autoAdjust="0"/>
    <p:restoredTop sz="94673" autoAdjust="0"/>
  </p:normalViewPr>
  <p:slideViewPr>
    <p:cSldViewPr>
      <p:cViewPr>
        <p:scale>
          <a:sx n="125" d="100"/>
          <a:sy n="125" d="100"/>
        </p:scale>
        <p:origin x="-118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0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2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1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9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1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6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1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6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3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8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1482-D00C-43CC-B53A-9B4826E33126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A23A6-A039-4E81-96E3-6CB54A40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ctangle 267"/>
          <p:cNvSpPr>
            <a:spLocks/>
          </p:cNvSpPr>
          <p:nvPr/>
        </p:nvSpPr>
        <p:spPr>
          <a:xfrm>
            <a:off x="0" y="0"/>
            <a:ext cx="6858000" cy="17818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0" y="7239000"/>
            <a:ext cx="6858000" cy="1905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0" y="5440680"/>
            <a:ext cx="6858000" cy="1828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0" y="3581400"/>
            <a:ext cx="6858000" cy="1859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0" y="1768446"/>
            <a:ext cx="6858000" cy="1828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ocument 3"/>
          <p:cNvSpPr/>
          <p:nvPr/>
        </p:nvSpPr>
        <p:spPr>
          <a:xfrm>
            <a:off x="5667375" y="457200"/>
            <a:ext cx="914400" cy="365760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Deliverable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600575" y="457200"/>
            <a:ext cx="914400" cy="36576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4565333" y="914400"/>
            <a:ext cx="949642" cy="36576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Decision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6" name="Flowchart: Display 175"/>
          <p:cNvSpPr/>
          <p:nvPr/>
        </p:nvSpPr>
        <p:spPr>
          <a:xfrm>
            <a:off x="6278880" y="883920"/>
            <a:ext cx="274320" cy="164592"/>
          </a:xfrm>
          <a:prstGeom prst="flowChartDisplay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/>
          </a:p>
        </p:txBody>
      </p:sp>
      <p:sp>
        <p:nvSpPr>
          <p:cNvPr id="234" name="TextBox 233"/>
          <p:cNvSpPr txBox="1"/>
          <p:nvPr/>
        </p:nvSpPr>
        <p:spPr>
          <a:xfrm>
            <a:off x="1371600" y="152400"/>
            <a:ext cx="2757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PAMS Site Selection Criteria and Ranking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5029200" y="76200"/>
            <a:ext cx="1129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Legend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0" name="Elbow Connector 259"/>
          <p:cNvCxnSpPr>
            <a:stCxn id="255" idx="2"/>
            <a:endCxn id="259" idx="2"/>
          </p:cNvCxnSpPr>
          <p:nvPr/>
        </p:nvCxnSpPr>
        <p:spPr>
          <a:xfrm rot="16200000" flipH="1">
            <a:off x="4104896" y="7764400"/>
            <a:ext cx="6479" cy="1381119"/>
          </a:xfrm>
          <a:prstGeom prst="bentConnector3">
            <a:avLst>
              <a:gd name="adj1" fmla="val 42012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Flowchart: Display 268"/>
          <p:cNvSpPr/>
          <p:nvPr/>
        </p:nvSpPr>
        <p:spPr>
          <a:xfrm>
            <a:off x="6278880" y="1112520"/>
            <a:ext cx="274320" cy="164592"/>
          </a:xfrm>
          <a:prstGeom prst="flowChartDispla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/>
          </a:p>
        </p:txBody>
      </p:sp>
      <p:sp>
        <p:nvSpPr>
          <p:cNvPr id="270" name="TextBox 269"/>
          <p:cNvSpPr txBox="1"/>
          <p:nvPr/>
        </p:nvSpPr>
        <p:spPr>
          <a:xfrm>
            <a:off x="5591174" y="914400"/>
            <a:ext cx="73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Decisions</a:t>
            </a:r>
            <a:endParaRPr lang="en-US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3" name="Straight Arrow Connector 362"/>
          <p:cNvCxnSpPr/>
          <p:nvPr/>
        </p:nvCxnSpPr>
        <p:spPr>
          <a:xfrm>
            <a:off x="4633910" y="1600200"/>
            <a:ext cx="8229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Straight Arrow Connector 365"/>
          <p:cNvCxnSpPr/>
          <p:nvPr/>
        </p:nvCxnSpPr>
        <p:spPr>
          <a:xfrm>
            <a:off x="5730240" y="1600200"/>
            <a:ext cx="822960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" name="TextBox 367"/>
          <p:cNvSpPr txBox="1"/>
          <p:nvPr/>
        </p:nvSpPr>
        <p:spPr>
          <a:xfrm>
            <a:off x="5715000" y="1369368"/>
            <a:ext cx="851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Discretionary </a:t>
            </a:r>
            <a:endParaRPr lang="en-US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4634866" y="1369368"/>
            <a:ext cx="851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Mandatory</a:t>
            </a:r>
            <a:endParaRPr lang="en-US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3" name="Picture 4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5" y="152400"/>
            <a:ext cx="1233405" cy="871541"/>
          </a:xfrm>
          <a:prstGeom prst="rect">
            <a:avLst/>
          </a:prstGeom>
        </p:spPr>
      </p:pic>
      <p:sp>
        <p:nvSpPr>
          <p:cNvPr id="251" name="TextBox 250"/>
          <p:cNvSpPr txBox="1"/>
          <p:nvPr/>
        </p:nvSpPr>
        <p:spPr>
          <a:xfrm>
            <a:off x="105728" y="731222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  Spatial Gap Assessment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2" name="Flowchart: Process 251"/>
          <p:cNvSpPr/>
          <p:nvPr/>
        </p:nvSpPr>
        <p:spPr>
          <a:xfrm>
            <a:off x="1329696" y="8315160"/>
            <a:ext cx="899160" cy="512959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Network Design Analysis and Mapping</a:t>
            </a:r>
            <a:endParaRPr lang="en-US" sz="800" b="1" dirty="0"/>
          </a:p>
        </p:txBody>
      </p:sp>
      <p:sp>
        <p:nvSpPr>
          <p:cNvPr id="253" name="TextBox 252"/>
          <p:cNvSpPr txBox="1"/>
          <p:nvPr/>
        </p:nvSpPr>
        <p:spPr>
          <a:xfrm>
            <a:off x="567696" y="8202308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Program Manager</a:t>
            </a:r>
            <a:endParaRPr lang="en-US" sz="800" b="1" dirty="0"/>
          </a:p>
        </p:txBody>
      </p:sp>
      <p:cxnSp>
        <p:nvCxnSpPr>
          <p:cNvPr id="254" name="Straight Arrow Connector 253"/>
          <p:cNvCxnSpPr>
            <a:endCxn id="252" idx="1"/>
          </p:cNvCxnSpPr>
          <p:nvPr/>
        </p:nvCxnSpPr>
        <p:spPr>
          <a:xfrm>
            <a:off x="643896" y="857164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Flowchart: Document 254"/>
          <p:cNvSpPr/>
          <p:nvPr/>
        </p:nvSpPr>
        <p:spPr>
          <a:xfrm>
            <a:off x="2777496" y="7835833"/>
            <a:ext cx="1280160" cy="659487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Network Design Report</a:t>
            </a:r>
            <a:endParaRPr lang="en-US" sz="800" b="1" dirty="0"/>
          </a:p>
        </p:txBody>
      </p:sp>
      <p:cxnSp>
        <p:nvCxnSpPr>
          <p:cNvPr id="256" name="Elbow Connector 255"/>
          <p:cNvCxnSpPr>
            <a:stCxn id="255" idx="0"/>
            <a:endCxn id="453" idx="0"/>
          </p:cNvCxnSpPr>
          <p:nvPr/>
        </p:nvCxnSpPr>
        <p:spPr>
          <a:xfrm rot="16200000" flipH="1">
            <a:off x="4460499" y="6792910"/>
            <a:ext cx="286348" cy="2372195"/>
          </a:xfrm>
          <a:prstGeom prst="bentConnector3">
            <a:avLst>
              <a:gd name="adj1" fmla="val -7983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Elbow Connector 256"/>
          <p:cNvCxnSpPr>
            <a:stCxn id="252" idx="3"/>
            <a:endCxn id="255" idx="1"/>
          </p:cNvCxnSpPr>
          <p:nvPr/>
        </p:nvCxnSpPr>
        <p:spPr>
          <a:xfrm flipV="1">
            <a:off x="2228856" y="8165577"/>
            <a:ext cx="548640" cy="40606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3417576" y="7389847"/>
            <a:ext cx="23698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Spatial data gap identified</a:t>
            </a:r>
            <a:endParaRPr lang="en-US" sz="800" b="1" dirty="0"/>
          </a:p>
        </p:txBody>
      </p:sp>
      <p:sp>
        <p:nvSpPr>
          <p:cNvPr id="259" name="Flowchart: Process 258"/>
          <p:cNvSpPr/>
          <p:nvPr/>
        </p:nvSpPr>
        <p:spPr>
          <a:xfrm>
            <a:off x="4082415" y="7843572"/>
            <a:ext cx="1432560" cy="61462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Monitoring at Current Site or Return to Historical Site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382328" y="8719713"/>
            <a:ext cx="1400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Adequate spatial coverage by nearby monitoring</a:t>
            </a:r>
            <a:endParaRPr lang="en-US" sz="800" b="1" dirty="0"/>
          </a:p>
        </p:txBody>
      </p:sp>
      <p:sp>
        <p:nvSpPr>
          <p:cNvPr id="453" name="Flowchart: Preparation 452"/>
          <p:cNvSpPr/>
          <p:nvPr/>
        </p:nvSpPr>
        <p:spPr>
          <a:xfrm>
            <a:off x="5369242" y="8122181"/>
            <a:ext cx="841058" cy="597532"/>
          </a:xfrm>
          <a:prstGeom prst="flowChartPrepar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 smtClean="0"/>
              <a:t>Implement PAMs Monitoring</a:t>
            </a:r>
            <a:br>
              <a:rPr lang="en-US" sz="800" b="1" dirty="0" smtClean="0"/>
            </a:br>
            <a:r>
              <a:rPr lang="en-US" sz="800" b="1" dirty="0" smtClean="0"/>
              <a:t>(Rank 4)</a:t>
            </a:r>
            <a:endParaRPr lang="en-US" sz="800" dirty="0"/>
          </a:p>
        </p:txBody>
      </p:sp>
      <p:sp>
        <p:nvSpPr>
          <p:cNvPr id="198" name="TextBox 197"/>
          <p:cNvSpPr txBox="1"/>
          <p:nvPr/>
        </p:nvSpPr>
        <p:spPr>
          <a:xfrm>
            <a:off x="108902" y="182582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Assessment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" name="Flowchart: Process 198"/>
          <p:cNvSpPr/>
          <p:nvPr/>
        </p:nvSpPr>
        <p:spPr>
          <a:xfrm>
            <a:off x="870902" y="2791383"/>
            <a:ext cx="899160" cy="512959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Data Compilation and Analysis</a:t>
            </a:r>
            <a:endParaRPr lang="en-US" sz="800" b="1" dirty="0"/>
          </a:p>
        </p:txBody>
      </p:sp>
      <p:sp>
        <p:nvSpPr>
          <p:cNvPr id="200" name="TextBox 199"/>
          <p:cNvSpPr txBox="1"/>
          <p:nvPr/>
        </p:nvSpPr>
        <p:spPr>
          <a:xfrm>
            <a:off x="108902" y="2678531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Program Manager</a:t>
            </a:r>
            <a:endParaRPr lang="en-US" sz="800" b="1" dirty="0"/>
          </a:p>
        </p:txBody>
      </p:sp>
      <p:cxnSp>
        <p:nvCxnSpPr>
          <p:cNvPr id="201" name="Straight Arrow Connector 200"/>
          <p:cNvCxnSpPr>
            <a:endCxn id="199" idx="1"/>
          </p:cNvCxnSpPr>
          <p:nvPr/>
        </p:nvCxnSpPr>
        <p:spPr>
          <a:xfrm>
            <a:off x="185102" y="3047863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Flowchart: Document 201"/>
          <p:cNvSpPr/>
          <p:nvPr/>
        </p:nvSpPr>
        <p:spPr>
          <a:xfrm>
            <a:off x="2107723" y="2416589"/>
            <a:ext cx="1280160" cy="659487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Compliance Assessment Report</a:t>
            </a:r>
            <a:endParaRPr lang="en-US" sz="800" b="1" dirty="0"/>
          </a:p>
        </p:txBody>
      </p:sp>
      <p:cxnSp>
        <p:nvCxnSpPr>
          <p:cNvPr id="204" name="Elbow Connector 203"/>
          <p:cNvCxnSpPr>
            <a:stCxn id="199" idx="3"/>
            <a:endCxn id="202" idx="1"/>
          </p:cNvCxnSpPr>
          <p:nvPr/>
        </p:nvCxnSpPr>
        <p:spPr>
          <a:xfrm flipV="1">
            <a:off x="1770062" y="2746333"/>
            <a:ext cx="337661" cy="30153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2779720" y="1761292"/>
            <a:ext cx="1342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Annual/monthly </a:t>
            </a:r>
            <a:r>
              <a:rPr lang="en-US" sz="800" b="1" dirty="0" err="1" smtClean="0"/>
              <a:t>exceedence</a:t>
            </a:r>
            <a:r>
              <a:rPr lang="en-US" sz="800" b="1" dirty="0" smtClean="0"/>
              <a:t>(s</a:t>
            </a:r>
            <a:r>
              <a:rPr lang="en-US" sz="800" b="1" dirty="0" smtClean="0"/>
              <a:t>) detected at </a:t>
            </a:r>
            <a:r>
              <a:rPr lang="en-US" sz="800" b="1" dirty="0" smtClean="0"/>
              <a:t>passive monitoring </a:t>
            </a:r>
            <a:r>
              <a:rPr lang="en-US" sz="800" b="1" dirty="0" smtClean="0"/>
              <a:t>site</a:t>
            </a:r>
            <a:endParaRPr lang="en-US" sz="800" b="1" dirty="0"/>
          </a:p>
        </p:txBody>
      </p:sp>
      <p:sp>
        <p:nvSpPr>
          <p:cNvPr id="206" name="Flowchart: Process 205"/>
          <p:cNvSpPr/>
          <p:nvPr/>
        </p:nvSpPr>
        <p:spPr>
          <a:xfrm>
            <a:off x="3461702" y="2605190"/>
            <a:ext cx="762000" cy="40096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 to Step 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7" name="Elbow Connector 206"/>
          <p:cNvCxnSpPr>
            <a:stCxn id="202" idx="2"/>
            <a:endCxn id="206" idx="2"/>
          </p:cNvCxnSpPr>
          <p:nvPr/>
        </p:nvCxnSpPr>
        <p:spPr>
          <a:xfrm rot="5400000" flipH="1" flipV="1">
            <a:off x="3282088" y="2471864"/>
            <a:ext cx="26327" cy="1094899"/>
          </a:xfrm>
          <a:prstGeom prst="bentConnector3">
            <a:avLst>
              <a:gd name="adj1" fmla="val -81683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2629689" y="3242846"/>
            <a:ext cx="1333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No </a:t>
            </a:r>
            <a:r>
              <a:rPr lang="en-US" sz="800" b="1" dirty="0" err="1" smtClean="0"/>
              <a:t>exceedence</a:t>
            </a:r>
            <a:r>
              <a:rPr lang="en-US" sz="800" b="1" dirty="0" smtClean="0"/>
              <a:t>(s) detected at monitoring site</a:t>
            </a:r>
            <a:endParaRPr lang="en-US" sz="800" b="1" dirty="0"/>
          </a:p>
        </p:txBody>
      </p:sp>
      <p:sp>
        <p:nvSpPr>
          <p:cNvPr id="273" name="Flowchart: Connector 272"/>
          <p:cNvSpPr/>
          <p:nvPr/>
        </p:nvSpPr>
        <p:spPr>
          <a:xfrm>
            <a:off x="5161913" y="3121465"/>
            <a:ext cx="1012509" cy="36576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Airshed Committee</a:t>
            </a:r>
            <a:endParaRPr lang="en-US" sz="800" b="1" dirty="0"/>
          </a:p>
        </p:txBody>
      </p:sp>
      <p:cxnSp>
        <p:nvCxnSpPr>
          <p:cNvPr id="276" name="Elbow Connector 275"/>
          <p:cNvCxnSpPr>
            <a:stCxn id="298" idx="2"/>
            <a:endCxn id="273" idx="0"/>
          </p:cNvCxnSpPr>
          <p:nvPr/>
        </p:nvCxnSpPr>
        <p:spPr>
          <a:xfrm rot="16200000" flipH="1">
            <a:off x="4806043" y="2259340"/>
            <a:ext cx="713888" cy="10103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Elbow Connector 276"/>
          <p:cNvCxnSpPr>
            <a:stCxn id="298" idx="3"/>
            <a:endCxn id="461" idx="0"/>
          </p:cNvCxnSpPr>
          <p:nvPr/>
        </p:nvCxnSpPr>
        <p:spPr>
          <a:xfrm>
            <a:off x="5174537" y="2207253"/>
            <a:ext cx="1110534" cy="1725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Elbow Connector 281"/>
          <p:cNvCxnSpPr>
            <a:stCxn id="273" idx="2"/>
            <a:endCxn id="206" idx="3"/>
          </p:cNvCxnSpPr>
          <p:nvPr/>
        </p:nvCxnSpPr>
        <p:spPr>
          <a:xfrm rot="10800000">
            <a:off x="4223703" y="2805671"/>
            <a:ext cx="938211" cy="498675"/>
          </a:xfrm>
          <a:prstGeom prst="bentConnector3">
            <a:avLst>
              <a:gd name="adj1" fmla="val 71827"/>
            </a:avLst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Elbow Connector 294"/>
          <p:cNvCxnSpPr>
            <a:stCxn id="202" idx="0"/>
            <a:endCxn id="298" idx="1"/>
          </p:cNvCxnSpPr>
          <p:nvPr/>
        </p:nvCxnSpPr>
        <p:spPr>
          <a:xfrm rot="5400000" flipH="1" flipV="1">
            <a:off x="3339771" y="1615285"/>
            <a:ext cx="209336" cy="13932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8" name="Flowchart: Document 297"/>
          <p:cNvSpPr/>
          <p:nvPr/>
        </p:nvSpPr>
        <p:spPr>
          <a:xfrm>
            <a:off x="4141075" y="1976406"/>
            <a:ext cx="1033462" cy="461694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Non-Attainment Report</a:t>
            </a:r>
            <a:endParaRPr lang="en-US" sz="800" b="1" dirty="0"/>
          </a:p>
        </p:txBody>
      </p:sp>
      <p:sp>
        <p:nvSpPr>
          <p:cNvPr id="341" name="TextBox 340"/>
          <p:cNvSpPr txBox="1"/>
          <p:nvPr/>
        </p:nvSpPr>
        <p:spPr>
          <a:xfrm>
            <a:off x="5270778" y="1822847"/>
            <a:ext cx="953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Persistent or increasing pattern</a:t>
            </a:r>
            <a:endParaRPr lang="en-US" sz="800" b="1" dirty="0"/>
          </a:p>
        </p:txBody>
      </p:sp>
      <p:sp>
        <p:nvSpPr>
          <p:cNvPr id="350" name="TextBox 349"/>
          <p:cNvSpPr txBox="1"/>
          <p:nvPr/>
        </p:nvSpPr>
        <p:spPr>
          <a:xfrm>
            <a:off x="4666613" y="2416589"/>
            <a:ext cx="1046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Episodic, occasional yet understood</a:t>
            </a:r>
            <a:endParaRPr lang="en-US" sz="800" b="1" dirty="0"/>
          </a:p>
        </p:txBody>
      </p:sp>
      <p:cxnSp>
        <p:nvCxnSpPr>
          <p:cNvPr id="376" name="Elbow Connector 375"/>
          <p:cNvCxnSpPr>
            <a:stCxn id="273" idx="6"/>
            <a:endCxn id="461" idx="2"/>
          </p:cNvCxnSpPr>
          <p:nvPr/>
        </p:nvCxnSpPr>
        <p:spPr>
          <a:xfrm flipV="1">
            <a:off x="6174422" y="2977297"/>
            <a:ext cx="110649" cy="327048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1" name="Flowchart: Preparation 460"/>
          <p:cNvSpPr/>
          <p:nvPr/>
        </p:nvSpPr>
        <p:spPr>
          <a:xfrm>
            <a:off x="5864542" y="2379765"/>
            <a:ext cx="841058" cy="597532"/>
          </a:xfrm>
          <a:prstGeom prst="flowChartPrepar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 smtClean="0"/>
              <a:t>Implement PAMS Monitoring (Rank 1)</a:t>
            </a:r>
            <a:endParaRPr lang="en-US" sz="800" dirty="0"/>
          </a:p>
        </p:txBody>
      </p:sp>
      <p:sp>
        <p:nvSpPr>
          <p:cNvPr id="210" name="TextBox 209"/>
          <p:cNvSpPr txBox="1"/>
          <p:nvPr/>
        </p:nvSpPr>
        <p:spPr>
          <a:xfrm>
            <a:off x="106680" y="3643729"/>
            <a:ext cx="3081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Norms Assessment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4" name="Flowchart: Process 393"/>
          <p:cNvSpPr/>
          <p:nvPr/>
        </p:nvSpPr>
        <p:spPr>
          <a:xfrm>
            <a:off x="871061" y="4668059"/>
            <a:ext cx="899160" cy="512959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Data Compilation and Analysis</a:t>
            </a:r>
            <a:endParaRPr lang="en-US" sz="800" b="1" dirty="0"/>
          </a:p>
        </p:txBody>
      </p:sp>
      <p:sp>
        <p:nvSpPr>
          <p:cNvPr id="395" name="TextBox 394"/>
          <p:cNvSpPr txBox="1"/>
          <p:nvPr/>
        </p:nvSpPr>
        <p:spPr>
          <a:xfrm>
            <a:off x="109061" y="455520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Program Manager</a:t>
            </a:r>
            <a:endParaRPr lang="en-US" sz="800" b="1" dirty="0"/>
          </a:p>
        </p:txBody>
      </p:sp>
      <p:cxnSp>
        <p:nvCxnSpPr>
          <p:cNvPr id="396" name="Straight Arrow Connector 395"/>
          <p:cNvCxnSpPr>
            <a:endCxn id="394" idx="1"/>
          </p:cNvCxnSpPr>
          <p:nvPr/>
        </p:nvCxnSpPr>
        <p:spPr>
          <a:xfrm>
            <a:off x="185261" y="4924539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Flowchart: Document 396"/>
          <p:cNvSpPr/>
          <p:nvPr/>
        </p:nvSpPr>
        <p:spPr>
          <a:xfrm>
            <a:off x="2105501" y="4188732"/>
            <a:ext cx="1280160" cy="659487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Network Norms Assessment Report</a:t>
            </a:r>
            <a:endParaRPr lang="en-US" sz="800" b="1" dirty="0"/>
          </a:p>
        </p:txBody>
      </p:sp>
      <p:cxnSp>
        <p:nvCxnSpPr>
          <p:cNvPr id="398" name="Elbow Connector 397"/>
          <p:cNvCxnSpPr>
            <a:stCxn id="394" idx="3"/>
            <a:endCxn id="397" idx="1"/>
          </p:cNvCxnSpPr>
          <p:nvPr/>
        </p:nvCxnSpPr>
        <p:spPr>
          <a:xfrm flipV="1">
            <a:off x="1770221" y="4518476"/>
            <a:ext cx="335280" cy="40606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" name="TextBox 398"/>
          <p:cNvSpPr txBox="1"/>
          <p:nvPr/>
        </p:nvSpPr>
        <p:spPr>
          <a:xfrm>
            <a:off x="2779879" y="3646706"/>
            <a:ext cx="125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Passive monitoring site </a:t>
            </a:r>
            <a:r>
              <a:rPr lang="en-US" sz="800" b="1" dirty="0" smtClean="0"/>
              <a:t>identified as an </a:t>
            </a:r>
            <a:r>
              <a:rPr lang="en-US" sz="800" b="1" dirty="0" smtClean="0"/>
              <a:t>outlier</a:t>
            </a:r>
            <a:endParaRPr lang="en-US" sz="800" b="1" dirty="0"/>
          </a:p>
        </p:txBody>
      </p:sp>
      <p:sp>
        <p:nvSpPr>
          <p:cNvPr id="400" name="Flowchart: Process 399"/>
          <p:cNvSpPr/>
          <p:nvPr/>
        </p:nvSpPr>
        <p:spPr>
          <a:xfrm>
            <a:off x="3461861" y="4481866"/>
            <a:ext cx="762000" cy="40096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 to Step 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1" name="Elbow Connector 400"/>
          <p:cNvCxnSpPr>
            <a:stCxn id="397" idx="2"/>
            <a:endCxn id="400" idx="2"/>
          </p:cNvCxnSpPr>
          <p:nvPr/>
        </p:nvCxnSpPr>
        <p:spPr>
          <a:xfrm rot="16200000" flipH="1">
            <a:off x="3255118" y="4295083"/>
            <a:ext cx="78206" cy="1097280"/>
          </a:xfrm>
          <a:prstGeom prst="bentConnector3">
            <a:avLst>
              <a:gd name="adj1" fmla="val 39230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2" name="TextBox 401"/>
          <p:cNvSpPr txBox="1"/>
          <p:nvPr/>
        </p:nvSpPr>
        <p:spPr>
          <a:xfrm>
            <a:off x="2697480" y="509450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Monitoring site not identified as an outlier</a:t>
            </a:r>
            <a:endParaRPr lang="en-US" sz="800" b="1" dirty="0"/>
          </a:p>
        </p:txBody>
      </p:sp>
      <p:sp>
        <p:nvSpPr>
          <p:cNvPr id="404" name="Flowchart: Connector 403"/>
          <p:cNvSpPr/>
          <p:nvPr/>
        </p:nvSpPr>
        <p:spPr>
          <a:xfrm>
            <a:off x="5162072" y="4998141"/>
            <a:ext cx="1012509" cy="36576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Airshed Committee</a:t>
            </a:r>
            <a:endParaRPr lang="en-US" sz="800" b="1" dirty="0"/>
          </a:p>
        </p:txBody>
      </p:sp>
      <p:cxnSp>
        <p:nvCxnSpPr>
          <p:cNvPr id="405" name="Elbow Connector 404"/>
          <p:cNvCxnSpPr>
            <a:stCxn id="409" idx="2"/>
            <a:endCxn id="404" idx="0"/>
          </p:cNvCxnSpPr>
          <p:nvPr/>
        </p:nvCxnSpPr>
        <p:spPr>
          <a:xfrm rot="16200000" flipH="1">
            <a:off x="4753300" y="4083113"/>
            <a:ext cx="826119" cy="10039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409" idx="3"/>
            <a:endCxn id="464" idx="0"/>
          </p:cNvCxnSpPr>
          <p:nvPr/>
        </p:nvCxnSpPr>
        <p:spPr>
          <a:xfrm>
            <a:off x="5181123" y="3971698"/>
            <a:ext cx="1068097" cy="1444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7" name="Elbow Connector 406"/>
          <p:cNvCxnSpPr>
            <a:stCxn id="404" idx="2"/>
            <a:endCxn id="400" idx="3"/>
          </p:cNvCxnSpPr>
          <p:nvPr/>
        </p:nvCxnSpPr>
        <p:spPr>
          <a:xfrm rot="10800000">
            <a:off x="4223862" y="4682347"/>
            <a:ext cx="938211" cy="498675"/>
          </a:xfrm>
          <a:prstGeom prst="bentConnector3">
            <a:avLst>
              <a:gd name="adj1" fmla="val 71827"/>
            </a:avLst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8" name="Elbow Connector 407"/>
          <p:cNvCxnSpPr>
            <a:stCxn id="397" idx="0"/>
            <a:endCxn id="409" idx="1"/>
          </p:cNvCxnSpPr>
          <p:nvPr/>
        </p:nvCxnSpPr>
        <p:spPr>
          <a:xfrm rot="5400000" flipH="1" flipV="1">
            <a:off x="3338104" y="3379175"/>
            <a:ext cx="217034" cy="14020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" name="Flowchart: Document 408"/>
          <p:cNvSpPr/>
          <p:nvPr/>
        </p:nvSpPr>
        <p:spPr>
          <a:xfrm>
            <a:off x="4147661" y="3740851"/>
            <a:ext cx="1033462" cy="461694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Outlier Assessment Report</a:t>
            </a:r>
            <a:endParaRPr lang="en-US" sz="800" b="1" dirty="0"/>
          </a:p>
        </p:txBody>
      </p:sp>
      <p:sp>
        <p:nvSpPr>
          <p:cNvPr id="410" name="TextBox 409"/>
          <p:cNvSpPr txBox="1"/>
          <p:nvPr/>
        </p:nvSpPr>
        <p:spPr>
          <a:xfrm>
            <a:off x="5251214" y="3646706"/>
            <a:ext cx="953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Unexplained, undetermined</a:t>
            </a:r>
            <a:endParaRPr lang="en-US" sz="800" b="1" dirty="0"/>
          </a:p>
        </p:txBody>
      </p:sp>
      <p:sp>
        <p:nvSpPr>
          <p:cNvPr id="411" name="TextBox 410"/>
          <p:cNvSpPr txBox="1"/>
          <p:nvPr/>
        </p:nvSpPr>
        <p:spPr>
          <a:xfrm>
            <a:off x="4666772" y="4247568"/>
            <a:ext cx="1046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Known exceptional circumstance</a:t>
            </a:r>
            <a:endParaRPr lang="en-US" sz="800" b="1" dirty="0"/>
          </a:p>
        </p:txBody>
      </p:sp>
      <p:cxnSp>
        <p:nvCxnSpPr>
          <p:cNvPr id="412" name="Elbow Connector 411"/>
          <p:cNvCxnSpPr>
            <a:stCxn id="404" idx="6"/>
            <a:endCxn id="464" idx="2"/>
          </p:cNvCxnSpPr>
          <p:nvPr/>
        </p:nvCxnSpPr>
        <p:spPr>
          <a:xfrm flipV="1">
            <a:off x="6174581" y="4713638"/>
            <a:ext cx="74639" cy="467383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4" name="Flowchart: Preparation 463"/>
          <p:cNvSpPr/>
          <p:nvPr/>
        </p:nvSpPr>
        <p:spPr>
          <a:xfrm>
            <a:off x="5828691" y="4116106"/>
            <a:ext cx="841058" cy="597532"/>
          </a:xfrm>
          <a:prstGeom prst="flowChartPrepar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 smtClean="0"/>
              <a:t>Implement PAMS Monitoring (Rank 2)</a:t>
            </a:r>
            <a:endParaRPr lang="en-US" sz="800" b="1" dirty="0" smtClean="0"/>
          </a:p>
        </p:txBody>
      </p:sp>
      <p:sp>
        <p:nvSpPr>
          <p:cNvPr id="222" name="TextBox 221"/>
          <p:cNvSpPr txBox="1"/>
          <p:nvPr/>
        </p:nvSpPr>
        <p:spPr>
          <a:xfrm>
            <a:off x="111442" y="5483423"/>
            <a:ext cx="3081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Interests Assessment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6" name="Flowchart: Process 425"/>
          <p:cNvSpPr/>
          <p:nvPr/>
        </p:nvSpPr>
        <p:spPr>
          <a:xfrm>
            <a:off x="906780" y="6509481"/>
            <a:ext cx="899160" cy="512959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Special Interests Compilation and Assessment</a:t>
            </a:r>
            <a:endParaRPr lang="en-US" sz="800" b="1" dirty="0"/>
          </a:p>
        </p:txBody>
      </p:sp>
      <p:sp>
        <p:nvSpPr>
          <p:cNvPr id="427" name="TextBox 426"/>
          <p:cNvSpPr txBox="1"/>
          <p:nvPr/>
        </p:nvSpPr>
        <p:spPr>
          <a:xfrm>
            <a:off x="144780" y="639662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Program Manager</a:t>
            </a:r>
            <a:endParaRPr lang="en-US" sz="800" b="1" dirty="0"/>
          </a:p>
        </p:txBody>
      </p:sp>
      <p:cxnSp>
        <p:nvCxnSpPr>
          <p:cNvPr id="428" name="Straight Arrow Connector 427"/>
          <p:cNvCxnSpPr>
            <a:endCxn id="426" idx="1"/>
          </p:cNvCxnSpPr>
          <p:nvPr/>
        </p:nvCxnSpPr>
        <p:spPr>
          <a:xfrm>
            <a:off x="220980" y="6765961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9" name="Flowchart: Document 428"/>
          <p:cNvSpPr/>
          <p:nvPr/>
        </p:nvSpPr>
        <p:spPr>
          <a:xfrm>
            <a:off x="2049780" y="5945328"/>
            <a:ext cx="1280160" cy="659487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Special Interests Report</a:t>
            </a:r>
            <a:endParaRPr lang="en-US" sz="800" b="1" dirty="0"/>
          </a:p>
        </p:txBody>
      </p:sp>
      <p:cxnSp>
        <p:nvCxnSpPr>
          <p:cNvPr id="430" name="Elbow Connector 429"/>
          <p:cNvCxnSpPr>
            <a:stCxn id="426" idx="3"/>
            <a:endCxn id="429" idx="1"/>
          </p:cNvCxnSpPr>
          <p:nvPr/>
        </p:nvCxnSpPr>
        <p:spPr>
          <a:xfrm flipV="1">
            <a:off x="1805940" y="6275072"/>
            <a:ext cx="243840" cy="49088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1" name="TextBox 430"/>
          <p:cNvSpPr txBox="1"/>
          <p:nvPr/>
        </p:nvSpPr>
        <p:spPr>
          <a:xfrm>
            <a:off x="2815598" y="5488128"/>
            <a:ext cx="1251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Special interests identified</a:t>
            </a:r>
            <a:endParaRPr lang="en-US" sz="800" b="1" dirty="0"/>
          </a:p>
        </p:txBody>
      </p:sp>
      <p:cxnSp>
        <p:nvCxnSpPr>
          <p:cNvPr id="433" name="Elbow Connector 432"/>
          <p:cNvCxnSpPr>
            <a:stCxn id="429" idx="2"/>
          </p:cNvCxnSpPr>
          <p:nvPr/>
        </p:nvCxnSpPr>
        <p:spPr>
          <a:xfrm rot="16200000" flipH="1">
            <a:off x="3122662" y="6128413"/>
            <a:ext cx="286444" cy="1152049"/>
          </a:xfrm>
          <a:prstGeom prst="bentConnector3">
            <a:avLst>
              <a:gd name="adj1" fmla="val 14788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4" name="TextBox 433"/>
          <p:cNvSpPr txBox="1"/>
          <p:nvPr/>
        </p:nvSpPr>
        <p:spPr>
          <a:xfrm>
            <a:off x="2468884" y="7021472"/>
            <a:ext cx="1605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No special interests identified</a:t>
            </a:r>
            <a:endParaRPr lang="en-US" sz="800" b="1" dirty="0"/>
          </a:p>
        </p:txBody>
      </p:sp>
      <p:sp>
        <p:nvSpPr>
          <p:cNvPr id="436" name="Flowchart: Connector 435"/>
          <p:cNvSpPr/>
          <p:nvPr/>
        </p:nvSpPr>
        <p:spPr>
          <a:xfrm>
            <a:off x="5228271" y="6808448"/>
            <a:ext cx="1012509" cy="36576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Airshed Committee</a:t>
            </a:r>
            <a:endParaRPr lang="en-US" sz="800" b="1" dirty="0"/>
          </a:p>
        </p:txBody>
      </p:sp>
      <p:cxnSp>
        <p:nvCxnSpPr>
          <p:cNvPr id="437" name="Elbow Connector 436"/>
          <p:cNvCxnSpPr>
            <a:stCxn id="441" idx="2"/>
            <a:endCxn id="436" idx="0"/>
          </p:cNvCxnSpPr>
          <p:nvPr/>
        </p:nvCxnSpPr>
        <p:spPr>
          <a:xfrm rot="16200000" flipH="1">
            <a:off x="4705516" y="5779438"/>
            <a:ext cx="795004" cy="12630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Elbow Connector 437"/>
          <p:cNvCxnSpPr>
            <a:stCxn id="441" idx="3"/>
            <a:endCxn id="467" idx="0"/>
          </p:cNvCxnSpPr>
          <p:nvPr/>
        </p:nvCxnSpPr>
        <p:spPr>
          <a:xfrm>
            <a:off x="4988242" y="5813120"/>
            <a:ext cx="1368267" cy="1838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Elbow Connector 438"/>
          <p:cNvCxnSpPr>
            <a:stCxn id="436" idx="2"/>
          </p:cNvCxnSpPr>
          <p:nvPr/>
        </p:nvCxnSpPr>
        <p:spPr>
          <a:xfrm rot="10800000">
            <a:off x="4262439" y="6517780"/>
            <a:ext cx="965833" cy="473549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Elbow Connector 439"/>
          <p:cNvCxnSpPr>
            <a:stCxn id="429" idx="0"/>
            <a:endCxn id="441" idx="1"/>
          </p:cNvCxnSpPr>
          <p:nvPr/>
        </p:nvCxnSpPr>
        <p:spPr>
          <a:xfrm rot="5400000" flipH="1" flipV="1">
            <a:off x="3256216" y="5246764"/>
            <a:ext cx="132208" cy="12649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1" name="Flowchart: Document 440"/>
          <p:cNvSpPr/>
          <p:nvPr/>
        </p:nvSpPr>
        <p:spPr>
          <a:xfrm>
            <a:off x="3954780" y="5582273"/>
            <a:ext cx="1033462" cy="461694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Feasibility Assessment Report</a:t>
            </a:r>
            <a:endParaRPr lang="en-US" sz="800" b="1" dirty="0"/>
          </a:p>
        </p:txBody>
      </p:sp>
      <p:sp>
        <p:nvSpPr>
          <p:cNvPr id="442" name="TextBox 441"/>
          <p:cNvSpPr txBox="1"/>
          <p:nvPr/>
        </p:nvSpPr>
        <p:spPr>
          <a:xfrm>
            <a:off x="4456036" y="6062246"/>
            <a:ext cx="1297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Costs outweigh benefits, </a:t>
            </a:r>
          </a:p>
          <a:p>
            <a:pPr algn="ctr"/>
            <a:r>
              <a:rPr lang="en-US" sz="800" b="1" dirty="0"/>
              <a:t>u</a:t>
            </a:r>
            <a:r>
              <a:rPr lang="en-US" sz="800" b="1" dirty="0" smtClean="0"/>
              <a:t>ncertain funding support</a:t>
            </a:r>
            <a:endParaRPr lang="en-US" sz="800" b="1" dirty="0"/>
          </a:p>
        </p:txBody>
      </p:sp>
      <p:cxnSp>
        <p:nvCxnSpPr>
          <p:cNvPr id="443" name="Elbow Connector 442"/>
          <p:cNvCxnSpPr>
            <a:stCxn id="436" idx="6"/>
            <a:endCxn id="467" idx="2"/>
          </p:cNvCxnSpPr>
          <p:nvPr/>
        </p:nvCxnSpPr>
        <p:spPr>
          <a:xfrm flipV="1">
            <a:off x="6240780" y="6594453"/>
            <a:ext cx="115729" cy="396875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4" name="TextBox 443"/>
          <p:cNvSpPr txBox="1"/>
          <p:nvPr/>
        </p:nvSpPr>
        <p:spPr>
          <a:xfrm>
            <a:off x="5104925" y="5474566"/>
            <a:ext cx="1046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Sound science, funding secured  </a:t>
            </a:r>
            <a:endParaRPr lang="en-US" sz="800" b="1" dirty="0"/>
          </a:p>
        </p:txBody>
      </p:sp>
      <p:sp>
        <p:nvSpPr>
          <p:cNvPr id="467" name="Flowchart: Preparation 466"/>
          <p:cNvSpPr/>
          <p:nvPr/>
        </p:nvSpPr>
        <p:spPr>
          <a:xfrm>
            <a:off x="5935980" y="5996921"/>
            <a:ext cx="841058" cy="597532"/>
          </a:xfrm>
          <a:prstGeom prst="flowChartPrepar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b="1" dirty="0" smtClean="0"/>
              <a:t>Implement PAMS </a:t>
            </a:r>
            <a:r>
              <a:rPr lang="en-US" sz="800" b="1" dirty="0" err="1" smtClean="0"/>
              <a:t>Mointorin</a:t>
            </a:r>
            <a:r>
              <a:rPr lang="en-US" sz="800" b="1" dirty="0" err="1" smtClean="0"/>
              <a:t>g</a:t>
            </a:r>
            <a:r>
              <a:rPr lang="en-US" sz="800" b="1" dirty="0" smtClean="0"/>
              <a:t> (Rank 3)</a:t>
            </a:r>
            <a:endParaRPr lang="en-US" sz="800" dirty="0"/>
          </a:p>
        </p:txBody>
      </p:sp>
      <p:sp>
        <p:nvSpPr>
          <p:cNvPr id="105" name="Flowchart: Process 104"/>
          <p:cNvSpPr/>
          <p:nvPr/>
        </p:nvSpPr>
        <p:spPr>
          <a:xfrm>
            <a:off x="3456628" y="6367633"/>
            <a:ext cx="762000" cy="40096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 to Step </a:t>
            </a:r>
            <a:r>
              <a:rPr 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780" y="1066800"/>
            <a:ext cx="2620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sz="900" dirty="0" smtClean="0"/>
              <a:t>Document: 	LICA DT#02</a:t>
            </a:r>
            <a:br>
              <a:rPr lang="en-US" sz="900" dirty="0" smtClean="0"/>
            </a:br>
            <a:r>
              <a:rPr lang="en-US" sz="900" dirty="0" smtClean="0"/>
              <a:t>Date:	December 10</a:t>
            </a:r>
            <a:r>
              <a:rPr lang="en-US" sz="900" baseline="30000" dirty="0" smtClean="0"/>
              <a:t>th</a:t>
            </a:r>
            <a:r>
              <a:rPr lang="en-US" sz="900" dirty="0" smtClean="0"/>
              <a:t>, 2012</a:t>
            </a:r>
            <a:br>
              <a:rPr lang="en-US" sz="900" dirty="0" smtClean="0"/>
            </a:br>
            <a:r>
              <a:rPr lang="en-US" sz="900" dirty="0" smtClean="0"/>
              <a:t>Revision:	0 (original issue)</a:t>
            </a:r>
          </a:p>
          <a:p>
            <a:pPr>
              <a:tabLst>
                <a:tab pos="685800" algn="l"/>
              </a:tabLst>
            </a:pPr>
            <a:r>
              <a:rPr lang="en-US" sz="900" dirty="0" smtClean="0"/>
              <a:t>Approved by: 	M. Bisaga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721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211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Otonabee Consulting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Bisaga</dc:creator>
  <cp:lastModifiedBy>Michael Bisaga</cp:lastModifiedBy>
  <cp:revision>48</cp:revision>
  <cp:lastPrinted>2012-06-13T03:59:48Z</cp:lastPrinted>
  <dcterms:created xsi:type="dcterms:W3CDTF">2012-06-12T17:06:32Z</dcterms:created>
  <dcterms:modified xsi:type="dcterms:W3CDTF">2012-12-10T07:06:23Z</dcterms:modified>
</cp:coreProperties>
</file>