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80" r:id="rId4"/>
    <p:sldId id="281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70" r:id="rId13"/>
    <p:sldId id="289" r:id="rId14"/>
    <p:sldId id="271" r:id="rId15"/>
    <p:sldId id="267" r:id="rId16"/>
    <p:sldId id="268" r:id="rId17"/>
    <p:sldId id="269" r:id="rId18"/>
    <p:sldId id="273" r:id="rId19"/>
    <p:sldId id="28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7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F724-F204-624E-ADE4-545BC2FD6E6E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8604-0558-384B-9BB4-65B21DB5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668-E822-4149-BD38-95C73E6FEA6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77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8604-0558-384B-9BB4-65B21DB5BE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8604-0558-384B-9BB4-65B21DB5BE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265"/>
            <a:ext cx="12191999" cy="70415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216977"/>
            <a:ext cx="12192000" cy="1845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1608606"/>
            <a:ext cx="9144000" cy="737029"/>
          </a:xfr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(Edit Title)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00" y="4141413"/>
            <a:ext cx="5061912" cy="19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894761"/>
            <a:ext cx="12192000" cy="1498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1555" y="5307711"/>
            <a:ext cx="2895601" cy="673098"/>
          </a:xfrm>
        </p:spPr>
        <p:txBody>
          <a:bodyPr anchor="b">
            <a:normAutofit/>
          </a:bodyPr>
          <a:lstStyle>
            <a:lvl1pPr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702" y="4894761"/>
            <a:ext cx="3800279" cy="1498999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8" y="1834651"/>
            <a:ext cx="10515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66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90451"/>
            <a:ext cx="10509249" cy="1036177"/>
          </a:xfrm>
        </p:spPr>
        <p:txBody>
          <a:bodyPr anchor="b"/>
          <a:lstStyle>
            <a:lvl1pPr>
              <a:defRPr sz="6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25177"/>
            <a:ext cx="10515600" cy="12011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4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79425"/>
            <a:ext cx="10517187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54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9375"/>
            <a:ext cx="5157787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54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19375"/>
            <a:ext cx="5183188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84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74" y="504825"/>
            <a:ext cx="10278625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67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018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  <a:lvl2pPr>
              <a:defRPr sz="28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000">
                <a:latin typeface="Verdana" charset="0"/>
                <a:ea typeface="Verdana" charset="0"/>
                <a:cs typeface="Verdana" charset="0"/>
              </a:defRPr>
            </a:lvl4pPr>
            <a:lvl5pPr>
              <a:defRPr sz="2000">
                <a:latin typeface="Verdana" charset="0"/>
                <a:ea typeface="Verdana" charset="0"/>
                <a:cs typeface="Verdan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88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© Peace River Area Monitoring Program 2017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6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ep.alberta.ca/air/reports-data/documents/AmbientHydrocarbonThreeCreeks-Aug2015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ampairshed.c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4161" y="1573882"/>
            <a:ext cx="9934938" cy="1123019"/>
          </a:xfrm>
        </p:spPr>
        <p:txBody>
          <a:bodyPr/>
          <a:lstStyle/>
          <a:p>
            <a:r>
              <a:rPr lang="en-US" sz="8000" b="1" dirty="0" smtClean="0">
                <a:latin typeface="Verdana" charset="0"/>
                <a:ea typeface="Verdana" charset="0"/>
                <a:cs typeface="Verdana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2095585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59"/>
          <a:stretch/>
        </p:blipFill>
        <p:spPr bwMode="auto">
          <a:xfrm>
            <a:off x="3581620" y="145143"/>
            <a:ext cx="6889531" cy="519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5002761" y="1903785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5-Point Star 3"/>
          <p:cNvSpPr/>
          <p:nvPr/>
        </p:nvSpPr>
        <p:spPr>
          <a:xfrm>
            <a:off x="4717606" y="4342823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-Point Star 5"/>
          <p:cNvSpPr/>
          <p:nvPr/>
        </p:nvSpPr>
        <p:spPr>
          <a:xfrm>
            <a:off x="5192461" y="1199243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36175" y="1122218"/>
            <a:ext cx="1795172" cy="200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88576" y="2151435"/>
            <a:ext cx="1514185" cy="11570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6175" y="4572001"/>
            <a:ext cx="1381430" cy="10141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28"/>
          <a:stretch/>
        </p:blipFill>
        <p:spPr bwMode="auto">
          <a:xfrm>
            <a:off x="1681241" y="56243"/>
            <a:ext cx="18304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42"/>
          <a:stretch/>
        </p:blipFill>
        <p:spPr bwMode="auto">
          <a:xfrm>
            <a:off x="1681241" y="2313215"/>
            <a:ext cx="18073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42"/>
          <a:stretch/>
        </p:blipFill>
        <p:spPr bwMode="auto">
          <a:xfrm>
            <a:off x="1681241" y="4590473"/>
            <a:ext cx="18073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34" t="50000"/>
          <a:stretch/>
        </p:blipFill>
        <p:spPr bwMode="auto">
          <a:xfrm>
            <a:off x="3453622" y="5254174"/>
            <a:ext cx="1862239" cy="192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7606" y="5490549"/>
            <a:ext cx="4876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Methane (1 </a:t>
            </a:r>
            <a:r>
              <a:rPr lang="en-US" sz="2800" dirty="0" err="1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hr</a:t>
            </a:r>
            <a:r>
              <a:rPr lang="en-US" sz="2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):  </a:t>
            </a:r>
          </a:p>
          <a:p>
            <a:pPr algn="ctr"/>
            <a:r>
              <a:rPr lang="en-US" sz="2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Background Removed</a:t>
            </a:r>
          </a:p>
        </p:txBody>
      </p:sp>
      <p:pic>
        <p:nvPicPr>
          <p:cNvPr id="15" name="Picture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8" y="6107842"/>
            <a:ext cx="1727678" cy="6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66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2650" y="493487"/>
            <a:ext cx="7886700" cy="1197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Canister Trigger </a:t>
            </a:r>
            <a:r>
              <a:rPr lang="en-US" sz="4800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Events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49972"/>
              </p:ext>
            </p:extLst>
          </p:nvPr>
        </p:nvGraphicFramePr>
        <p:xfrm>
          <a:off x="2438400" y="1857831"/>
          <a:ext cx="7315200" cy="38404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93256"/>
                <a:gridCol w="2032001"/>
                <a:gridCol w="1393372"/>
                <a:gridCol w="1596571"/>
              </a:tblGrid>
              <a:tr h="302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986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</a:rPr>
                        <a:t>842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Reno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2010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2011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32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2012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55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2013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2014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NA</a:t>
                      </a:r>
                      <a:endParaRPr lang="en-US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2015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2016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 (1)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1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(3)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06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5" y="1216240"/>
            <a:ext cx="11674136" cy="4527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1041" y="200527"/>
            <a:ext cx="9149918" cy="829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Canister </a:t>
            </a:r>
            <a:r>
              <a:rPr lang="en-US" sz="4800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Analysis Results</a:t>
            </a:r>
            <a:endParaRPr lang="en-US" sz="4800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93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285750"/>
            <a:ext cx="7791450" cy="5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 Analysis: 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Template for Presenting New Data:</a:t>
            </a:r>
          </a:p>
          <a:p>
            <a:pPr lvl="1"/>
            <a:r>
              <a:rPr lang="en-CA" dirty="0" smtClean="0"/>
              <a:t>Alberta </a:t>
            </a:r>
            <a:r>
              <a:rPr lang="en-CA" dirty="0"/>
              <a:t>Environment and Parks (AEP). 2015. Study of Ambient Hydrocarbon Concentrations in Three Creeks, Alberta.  Air and Climate Change Policy Branch. August 2015.  ISBN No. 978-1-4601-2379-9.  </a:t>
            </a:r>
            <a:endParaRPr lang="en-CA" dirty="0" smtClean="0"/>
          </a:p>
          <a:p>
            <a:pPr lvl="1"/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aep.alberta.ca/air/reports-data/documents/AmbientHydrocarbonThreeCreeks-Aug2015.pdf</a:t>
            </a:r>
            <a:r>
              <a:rPr lang="en-CA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814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94" y="1409999"/>
            <a:ext cx="7040461" cy="5221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200" y="134777"/>
            <a:ext cx="873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Station 986:</a:t>
            </a:r>
          </a:p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Complaints &amp; Total Hydrocarbons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23" y="3504517"/>
            <a:ext cx="209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850" y="4843636"/>
            <a:ext cx="172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rc 5"/>
          <p:cNvSpPr/>
          <p:nvPr/>
        </p:nvSpPr>
        <p:spPr>
          <a:xfrm rot="10994469">
            <a:off x="1223819" y="3277359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c 6"/>
          <p:cNvSpPr/>
          <p:nvPr/>
        </p:nvSpPr>
        <p:spPr>
          <a:xfrm rot="10994469">
            <a:off x="1223818" y="4640243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8" y="6107842"/>
            <a:ext cx="1727678" cy="6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692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26" y="1535252"/>
            <a:ext cx="6969947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200" y="134777"/>
            <a:ext cx="873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Station 842:</a:t>
            </a:r>
          </a:p>
          <a:p>
            <a:pPr algn="ctr"/>
            <a:r>
              <a:rPr lang="fr-FR" sz="36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Complaints &amp; Total </a:t>
            </a:r>
            <a:r>
              <a:rPr lang="fr-FR" sz="3600" dirty="0" err="1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Hydrocarbons</a:t>
            </a:r>
            <a:endParaRPr lang="fr-FR" sz="3600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823" y="3504517"/>
            <a:ext cx="209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50" y="4843636"/>
            <a:ext cx="172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c 10"/>
          <p:cNvSpPr/>
          <p:nvPr/>
        </p:nvSpPr>
        <p:spPr>
          <a:xfrm rot="10994469">
            <a:off x="1223819" y="3277359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c 11"/>
          <p:cNvSpPr/>
          <p:nvPr/>
        </p:nvSpPr>
        <p:spPr>
          <a:xfrm rot="10994469">
            <a:off x="1223818" y="4640243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8" y="6107842"/>
            <a:ext cx="1727678" cy="6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83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02" y="1454197"/>
            <a:ext cx="6969396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200" y="134777"/>
            <a:ext cx="873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Reno Station:</a:t>
            </a:r>
          </a:p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Complaints &amp; Total Hydrocarbons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23" y="3504517"/>
            <a:ext cx="209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850" y="4843636"/>
            <a:ext cx="172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c 9"/>
          <p:cNvSpPr/>
          <p:nvPr/>
        </p:nvSpPr>
        <p:spPr>
          <a:xfrm rot="10994469">
            <a:off x="1223819" y="3277359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c 10"/>
          <p:cNvSpPr/>
          <p:nvPr/>
        </p:nvSpPr>
        <p:spPr>
          <a:xfrm rot="10994469">
            <a:off x="1223818" y="4640243"/>
            <a:ext cx="3294743" cy="1474317"/>
          </a:xfrm>
          <a:prstGeom prst="arc">
            <a:avLst/>
          </a:prstGeom>
          <a:ln w="857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8" y="6107842"/>
            <a:ext cx="1727678" cy="6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2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8" y="1834651"/>
            <a:ext cx="10707622" cy="43472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The frequency of elevated hydrocarbon events has come down over time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The frequency of triggered canister events has come down over time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The number of complaints received by government agencies has come down over time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Both the place-based regulatory framework implemented by the AER and the process improvements and mitigation measures adopted by local industry have resulted in improvements in air quality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Ongoing monitoring and assessment is required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</a:rPr>
              <a:t>Further analysis of canister data is </a:t>
            </a:r>
            <a:r>
              <a:rPr lang="en-US" dirty="0" smtClean="0">
                <a:solidFill>
                  <a:schemeClr val="accent4"/>
                </a:solidFill>
              </a:rPr>
              <a:t>required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4"/>
                </a:solidFill>
              </a:rPr>
              <a:t>Review of the canister sampling protocol </a:t>
            </a:r>
            <a:r>
              <a:rPr lang="en-CA" dirty="0" smtClean="0">
                <a:solidFill>
                  <a:schemeClr val="accent4"/>
                </a:solidFill>
              </a:rPr>
              <a:t>is underway</a:t>
            </a:r>
            <a:endParaRPr lang="en-CA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5542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B0C89-12E8-41B1-B630-054DD128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Looking Forward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715AA-3A71-462D-B7B7-7C330F0F1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Expansion</a:t>
            </a:r>
          </a:p>
          <a:p>
            <a:pPr lvl="1"/>
            <a:r>
              <a:rPr lang="en-US" dirty="0" smtClean="0"/>
              <a:t>CNRL </a:t>
            </a:r>
            <a:r>
              <a:rPr lang="en-US" dirty="0"/>
              <a:t>Peace River Complex</a:t>
            </a:r>
          </a:p>
          <a:p>
            <a:pPr lvl="1"/>
            <a:r>
              <a:rPr lang="en-US" dirty="0" smtClean="0"/>
              <a:t>Passive </a:t>
            </a:r>
            <a:r>
              <a:rPr lang="en-US" dirty="0"/>
              <a:t>Monitoring Network</a:t>
            </a:r>
          </a:p>
          <a:p>
            <a:r>
              <a:rPr lang="en-US" dirty="0"/>
              <a:t>Website </a:t>
            </a:r>
            <a:r>
              <a:rPr lang="mr-IN" dirty="0"/>
              <a:t>–</a:t>
            </a:r>
            <a:r>
              <a:rPr lang="en-US" dirty="0"/>
              <a:t> continuous improvement</a:t>
            </a:r>
          </a:p>
          <a:p>
            <a:pPr lvl="2"/>
            <a:r>
              <a:rPr lang="en-US" dirty="0">
                <a:hlinkClick r:id="rId2"/>
              </a:rPr>
              <a:t>https://www.prampairshed.ca/</a:t>
            </a:r>
            <a:r>
              <a:rPr lang="en-US" dirty="0"/>
              <a:t> </a:t>
            </a:r>
          </a:p>
          <a:p>
            <a:r>
              <a:rPr lang="en-US" dirty="0"/>
              <a:t>Outreach</a:t>
            </a:r>
          </a:p>
          <a:p>
            <a:pPr lvl="1"/>
            <a:r>
              <a:rPr lang="en-US" dirty="0"/>
              <a:t>Peace River area schools</a:t>
            </a:r>
          </a:p>
          <a:p>
            <a:pPr lvl="1"/>
            <a:r>
              <a:rPr lang="en-US" dirty="0"/>
              <a:t>Sign up for our newsletter</a:t>
            </a:r>
          </a:p>
          <a:p>
            <a:r>
              <a:rPr lang="en-US" dirty="0"/>
              <a:t>We want to connect </a:t>
            </a:r>
            <a:r>
              <a:rPr lang="mr-IN" dirty="0"/>
              <a:t>–</a:t>
            </a:r>
            <a:r>
              <a:rPr lang="en-US" dirty="0"/>
              <a:t> let us know about local events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69697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4161" y="1573882"/>
            <a:ext cx="9934938" cy="1123019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Air Monitoring Program Update</a:t>
            </a:r>
          </a:p>
          <a:p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800" smtClean="0"/>
              <a:t>October </a:t>
            </a:r>
            <a:r>
              <a:rPr lang="en-US" sz="2800" dirty="0" smtClean="0"/>
              <a:t>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1317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4161" y="1573882"/>
            <a:ext cx="9934938" cy="1123019"/>
          </a:xfrm>
        </p:spPr>
        <p:txBody>
          <a:bodyPr/>
          <a:lstStyle/>
          <a:p>
            <a:r>
              <a:rPr lang="en-US" sz="8000" b="1" dirty="0" smtClean="0">
                <a:latin typeface="Verdana" charset="0"/>
                <a:ea typeface="Verdana" charset="0"/>
                <a:cs typeface="Verdana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24186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8415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Network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967" y="1443039"/>
            <a:ext cx="8604066" cy="3678238"/>
          </a:xfrm>
        </p:spPr>
      </p:pic>
      <p:sp>
        <p:nvSpPr>
          <p:cNvPr id="8" name="TextBox 7"/>
          <p:cNvSpPr txBox="1"/>
          <p:nvPr/>
        </p:nvSpPr>
        <p:spPr>
          <a:xfrm>
            <a:off x="1793968" y="5288819"/>
            <a:ext cx="8604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Continuously Monitored:  </a:t>
            </a:r>
            <a:r>
              <a:rPr lang="en-US" sz="1400" dirty="0"/>
              <a:t>Sulphur Dioxide, Total Reduced </a:t>
            </a:r>
            <a:r>
              <a:rPr lang="en-US" sz="1400" dirty="0" err="1"/>
              <a:t>Sulphurs</a:t>
            </a:r>
            <a:r>
              <a:rPr lang="en-US" sz="1400" dirty="0"/>
              <a:t>, Methane, Non-Methane Hydrocarbons, Wind Speed, Wind Direction, Relative Humidity, Temperature, Barometric Pressure</a:t>
            </a:r>
          </a:p>
          <a:p>
            <a:endParaRPr lang="en-US" sz="1100" dirty="0"/>
          </a:p>
          <a:p>
            <a:r>
              <a:rPr lang="en-US" sz="1400" b="1" dirty="0"/>
              <a:t>Intermittently Monitored:  </a:t>
            </a:r>
            <a:r>
              <a:rPr lang="en-US" sz="1400" dirty="0"/>
              <a:t>Volatile Organic Compounds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82026" y="1673339"/>
            <a:ext cx="113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(future)</a:t>
            </a:r>
          </a:p>
        </p:txBody>
      </p:sp>
    </p:spTree>
    <p:extLst>
      <p:ext uri="{BB962C8B-B14F-4D97-AF65-F5344CB8AC3E}">
        <p14:creationId xmlns:p14="http://schemas.microsoft.com/office/powerpoint/2010/main" val="1836408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2650" y="25347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Methods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540" y="1981092"/>
            <a:ext cx="2560320" cy="332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4458" y="5932324"/>
            <a:ext cx="243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4625" y="5448494"/>
            <a:ext cx="243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Canister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1989" y="5932324"/>
            <a:ext cx="243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(future)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857" y="3007265"/>
            <a:ext cx="2110073" cy="263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71" y="1579041"/>
            <a:ext cx="1578428" cy="210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1989" y="3236686"/>
            <a:ext cx="2431143" cy="24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585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3894983" y="4157079"/>
            <a:ext cx="87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Sulphur </a:t>
            </a:r>
            <a:r>
              <a:rPr lang="en-US" sz="4800" b="1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Dioxide</a:t>
            </a:r>
            <a:endParaRPr lang="en-US" sz="4800" b="1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238804" y="873775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38804" y="2922847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238803" y="4973121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29" y="75496"/>
            <a:ext cx="5815741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306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3966005" y="4334343"/>
            <a:ext cx="876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Total Reduced </a:t>
            </a:r>
            <a:r>
              <a:rPr lang="en-US" sz="3200" b="1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Sulphur</a:t>
            </a:r>
            <a:endParaRPr lang="en-US" sz="3200" b="1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227524" y="873777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27524" y="2922849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227523" y="4973123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56" y="105763"/>
            <a:ext cx="5815741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39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2225300" y="873778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225300" y="2922850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842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25299" y="4973124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478805" y="2697819"/>
            <a:ext cx="578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Methane</a:t>
            </a:r>
            <a:endParaRPr lang="en-US" sz="4800" b="1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65" y="84291"/>
            <a:ext cx="5815741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604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4509274" y="4917394"/>
            <a:ext cx="989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Non-Methane </a:t>
            </a:r>
            <a:r>
              <a:rPr lang="en-US" sz="2800" b="1" dirty="0" smtClean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Hydrocarbons</a:t>
            </a:r>
            <a:endParaRPr lang="en-US" sz="2800" b="1" dirty="0">
              <a:solidFill>
                <a:srgbClr val="0D84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230011" y="873776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30011" y="2922848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230010" y="4973122"/>
            <a:ext cx="138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28" y="84289"/>
            <a:ext cx="5815748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505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59"/>
          <a:stretch/>
        </p:blipFill>
        <p:spPr bwMode="auto">
          <a:xfrm>
            <a:off x="3581620" y="145143"/>
            <a:ext cx="6889531" cy="519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5002761" y="1903785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5-Point Star 3"/>
          <p:cNvSpPr/>
          <p:nvPr/>
        </p:nvSpPr>
        <p:spPr>
          <a:xfrm>
            <a:off x="4717606" y="4342823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-Point Star 5"/>
          <p:cNvSpPr/>
          <p:nvPr/>
        </p:nvSpPr>
        <p:spPr>
          <a:xfrm>
            <a:off x="5192461" y="1199243"/>
            <a:ext cx="257175" cy="247650"/>
          </a:xfrm>
          <a:prstGeom prst="star5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95"/>
          <a:stretch/>
        </p:blipFill>
        <p:spPr bwMode="auto">
          <a:xfrm>
            <a:off x="1674729" y="56243"/>
            <a:ext cx="183694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95"/>
          <a:stretch/>
        </p:blipFill>
        <p:spPr bwMode="auto">
          <a:xfrm>
            <a:off x="1674729" y="2298701"/>
            <a:ext cx="183694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95"/>
          <a:stretch/>
        </p:blipFill>
        <p:spPr bwMode="auto">
          <a:xfrm>
            <a:off x="1674731" y="4572000"/>
            <a:ext cx="183694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36175" y="1122218"/>
            <a:ext cx="1795172" cy="200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88576" y="2151435"/>
            <a:ext cx="1514185" cy="11570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6175" y="4572001"/>
            <a:ext cx="1381430" cy="769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46192" y="5490549"/>
            <a:ext cx="4080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Methane (1 </a:t>
            </a:r>
            <a:r>
              <a:rPr lang="en-US" sz="3200" dirty="0" err="1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hr</a:t>
            </a:r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):  </a:t>
            </a:r>
          </a:p>
          <a:p>
            <a:pPr algn="ctr"/>
            <a:r>
              <a:rPr lang="en-US" sz="3200" dirty="0">
                <a:solidFill>
                  <a:srgbClr val="0D84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rPr>
              <a:t>All Measurements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28" t="53647" b="4857"/>
          <a:stretch/>
        </p:blipFill>
        <p:spPr bwMode="auto">
          <a:xfrm>
            <a:off x="3652319" y="5397161"/>
            <a:ext cx="1479028" cy="142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08" y="6107842"/>
            <a:ext cx="1727678" cy="6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383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434343"/>
      </a:dk1>
      <a:lt1>
        <a:srgbClr val="FFFFFF"/>
      </a:lt1>
      <a:dk2>
        <a:srgbClr val="44546A"/>
      </a:dk2>
      <a:lt2>
        <a:srgbClr val="E7E6E6"/>
      </a:lt2>
      <a:accent1>
        <a:srgbClr val="1E4180"/>
      </a:accent1>
      <a:accent2>
        <a:srgbClr val="1E4180"/>
      </a:accent2>
      <a:accent3>
        <a:srgbClr val="A5A5A5"/>
      </a:accent3>
      <a:accent4>
        <a:srgbClr val="2D2D2D"/>
      </a:accent4>
      <a:accent5>
        <a:srgbClr val="4EB748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MP PPT Template - Version 1" id="{60B322DC-9561-3944-8A02-92FE61D73DFF}" vid="{09C995A8-F3A8-6946-A26F-E280B5857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PRAMP PPT Template - Version 1</Template>
  <TotalTime>1297</TotalTime>
  <Words>341</Words>
  <Application>Microsoft Macintosh PowerPoint</Application>
  <PresentationFormat>Widescreen</PresentationFormat>
  <Paragraphs>109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Cambria</vt:lpstr>
      <vt:lpstr>Times New Roman</vt:lpstr>
      <vt:lpstr>Verdana</vt:lpstr>
      <vt:lpstr>Arial</vt:lpstr>
      <vt:lpstr>Office Theme</vt:lpstr>
      <vt:lpstr>PowerPoint Presentation</vt:lpstr>
      <vt:lpstr>PowerPoint Presentation</vt:lpstr>
      <vt:lpstr>Monitoring Network</vt:lpstr>
      <vt:lpstr>Monitoring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 Analysis: Looking Forward</vt:lpstr>
      <vt:lpstr>PowerPoint Presentation</vt:lpstr>
      <vt:lpstr>PowerPoint Presentation</vt:lpstr>
      <vt:lpstr>PowerPoint Presentation</vt:lpstr>
      <vt:lpstr>Summary</vt:lpstr>
      <vt:lpstr>Looking Forward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Karla Reesor</dc:creator>
  <cp:keywords/>
  <dc:description/>
  <cp:lastModifiedBy>M B</cp:lastModifiedBy>
  <cp:revision>34</cp:revision>
  <dcterms:created xsi:type="dcterms:W3CDTF">2017-07-06T22:45:05Z</dcterms:created>
  <dcterms:modified xsi:type="dcterms:W3CDTF">2017-10-26T22:24:32Z</dcterms:modified>
  <cp:category/>
</cp:coreProperties>
</file>